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About me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c9861282a_0_2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c9861282a_0_2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t>This unit explores the ways that digital information is encoded, represented, manipulated, stored, compressed and transmitted. Understanding where data comes from, having intuitions about what could be learned or extracted from it, being able to use computational tools to digitally manipulate data, visualise it and identifying patterns, trends, and to use data to develop narratives and arguments are the primary skills addressed in the unit.</a:t>
            </a:r>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cb5218eff_0_1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cb5218eff_0_1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cb5218eff_0_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cb5218eff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c9861282a_0_2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c9861282a_0_2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t>The data-rich world that we live in introduces many complex questions related to public policy, law, ethics and social impact. The goals of this unit are to develop a well-rounded and balanced view about data in the world, including the positive and negative effects of it. Students develop skills in using data analysis processes, relevant algorithms and techniques and computational tools to analyse Big Data using a multidisciplinary approach.</a:t>
            </a:r>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cb5218eff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cb5218eff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c9861282a_0_2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c9861282a_0_2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t>This unit explores how Machine Learning is used to develop models for prediction, analysis, diagnosis and recommendation. Students develop an understanding of Machine Learning, and the algorithms, techniques and processes used in supervised and unsupervised models. They use Machine Learning to analyse authentic datasets from a range of sources, and investigate the inherent bias in training data. They build models or applications which enable predictions or recommendations, contextualising the social impact of their Machine Learning application.</a:t>
            </a:r>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cb5218eff_0_1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cb5218eff_0_1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cb5218eff_0_1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cb5218eff_0_1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7cb5218eff_0_1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cb5218eff_0_1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7c9861282a_0_2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c9861282a_0_2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t>This unit enables students to undertake their own research project to develop and test hypotheses using real-world data sets. They further develop their data analysis skills, and explore patterns in data that yield interesting results. Students present conclusions drawn from their analysis, and communicate their findings through visualisations and arguments that inform and maximise impact.</a:t>
            </a:r>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7c986128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7c986128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Science has applications across the sciences, humanities, computer science and mathematics. The skills and knowledge presented are critical for 21st century learners and future careers. This seminar introduces teachers to knowledge, skills, resources and learning plans necessary for teaching Data Science in 2020, with a specific focus on the units of study: Data Representation and Analysis, and Big Data Analysis and Techniques. Teachers will be given </a:t>
            </a:r>
            <a:r>
              <a:rPr b="1" lang="en-GB"/>
              <a:t>hands-on experience</a:t>
            </a:r>
            <a:r>
              <a:rPr lang="en-GB"/>
              <a:t> with the tools and resources required for teaching Data Science, as well as </a:t>
            </a:r>
            <a:r>
              <a:rPr b="1" lang="en-GB"/>
              <a:t>roadmaps for improving their skills</a:t>
            </a:r>
            <a:r>
              <a:rPr lang="en-GB"/>
              <a:t>. Data science, especially in the areas of Big Data and Machine Learning, is already having an enormous impact upon our society. As machine learning goes to scale, the implications for our future world is immense. </a:t>
            </a:r>
            <a:r>
              <a:rPr b="1" lang="en-GB"/>
              <a:t>Students who engage with this area of study will have the chance to shape the impacts of these changes</a:t>
            </a:r>
            <a:r>
              <a:rPr lang="en-GB"/>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7c9861282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c9861282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c9861282a_0_1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c9861282a_0_1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c9861282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c9861282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c9861282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c9861282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7cddd4ef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cddd4ef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cddd4ef2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cddd4ef2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7cddd4ef2d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cddd4ef2d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7cddd4ef2d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cddd4ef2d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7cddd4ef2d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cddd4ef2d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7c9861282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7c9861282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cddd4ef2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cddd4ef2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William the conqueror won the battle of hastings in 1066 killing Harold. in 1085 he ordered a survey of the kingdom to ensure correct taxation of his subjects.</a:t>
            </a:r>
            <a:endParaRPr/>
          </a:p>
          <a:p>
            <a:pPr indent="0" lvl="0" marL="0" rtl="0" algn="l">
              <a:spcBef>
                <a:spcPts val="0"/>
              </a:spcBef>
              <a:spcAft>
                <a:spcPts val="0"/>
              </a:spcAft>
              <a:buNone/>
            </a:pPr>
            <a:r>
              <a:rPr lang="en-GB"/>
              <a:t>The survey also established land ownershiop and boundaries. </a:t>
            </a:r>
            <a:endParaRPr/>
          </a:p>
          <a:p>
            <a:pPr indent="0" lvl="0" marL="0" rtl="0" algn="l">
              <a:spcBef>
                <a:spcPts val="0"/>
              </a:spcBef>
              <a:spcAft>
                <a:spcPts val="0"/>
              </a:spcAft>
              <a:buNone/>
            </a:pPr>
            <a:r>
              <a:rPr lang="en-GB"/>
              <a:t>The word data comes as the plural of datum - the past participle of dare - to give.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English word "date" has the same origin. A recorded entry was "given" on a particular date.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Like the captains log in Star trek.</a:t>
            </a:r>
            <a:endParaRPr/>
          </a:p>
          <a:p>
            <a:pPr indent="0" lvl="0" marL="0" rtl="0" algn="l">
              <a:spcBef>
                <a:spcPts val="0"/>
              </a:spcBef>
              <a:spcAft>
                <a:spcPts val="0"/>
              </a:spcAft>
              <a:buNone/>
            </a:pPr>
            <a:r>
              <a:rPr lang="en-GB"/>
              <a:t>Data has a history!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Data is a mapping of information. A reductive view of the entire world/universe into discrete and manageable parts.</a:t>
            </a:r>
            <a:endParaRPr/>
          </a:p>
          <a:p>
            <a:pPr indent="0" lvl="0" marL="0" rtl="0" algn="l">
              <a:spcBef>
                <a:spcPts val="0"/>
              </a:spcBef>
              <a:spcAft>
                <a:spcPts val="0"/>
              </a:spcAft>
              <a:buNone/>
            </a:pPr>
            <a:r>
              <a:rPr lang="en-GB"/>
              <a:t>As a result: data is always partial: it is never a complete mapping of the world (with a few exceptions I may cover later if reminded)</a:t>
            </a:r>
            <a:endParaRPr/>
          </a:p>
          <a:p>
            <a:pPr indent="0" lvl="0" marL="0" rtl="0" algn="l">
              <a:spcBef>
                <a:spcPts val="0"/>
              </a:spcBef>
              <a:spcAft>
                <a:spcPts val="0"/>
              </a:spcAft>
              <a:buNone/>
            </a:pPr>
            <a:r>
              <a:rPr lang="en-GB"/>
              <a:t>Data is contextual: it makes sense in context: taken out of context the meaning may be distorted.</a:t>
            </a:r>
            <a:endParaRPr/>
          </a:p>
          <a:p>
            <a:pPr indent="0" lvl="0" marL="0" rtl="0" algn="l">
              <a:spcBef>
                <a:spcPts val="0"/>
              </a:spcBef>
              <a:spcAft>
                <a:spcPts val="0"/>
              </a:spcAft>
              <a:buNone/>
            </a:pPr>
            <a:r>
              <a:rPr lang="en-GB"/>
              <a:t>Data is structurally biased.</a:t>
            </a:r>
            <a:endParaRPr/>
          </a:p>
          <a:p>
            <a:pPr indent="0" lvl="0" marL="0" rtl="0" algn="l">
              <a:spcBef>
                <a:spcPts val="0"/>
              </a:spcBef>
              <a:spcAft>
                <a:spcPts val="0"/>
              </a:spcAft>
              <a:buNone/>
            </a:pPr>
            <a:r>
              <a:rPr lang="en-GB"/>
              <a:t>Data is often incomplete - a sample only of parts of the world</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c9861282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c9861282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We'll look at a few definitions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cb5218e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cb5218e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good place to start - and for us to challenge the definition given.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cb5218ef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cb5218ef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Academia may supply a more rigorous definition</a:t>
            </a:r>
            <a:endParaRPr/>
          </a:p>
          <a:p>
            <a:pPr indent="0" lvl="0" marL="0" rtl="0" algn="l">
              <a:spcBef>
                <a:spcPts val="0"/>
              </a:spcBef>
              <a:spcAft>
                <a:spcPts val="0"/>
              </a:spcAft>
              <a:buNone/>
            </a:pPr>
            <a:r>
              <a:rPr lang="en-GB"/>
              <a:t>But in this case - it is weighted towards the utilitarian, being classified as a career path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cb5218eff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cb5218eff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OIracel (very similar to Wikipedia - who is plagiarising whom?) - looks at the utility of data science in terms of business applications.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c9861282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c9861282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in the BSSS course?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type="title"/>
          </p:nvPr>
        </p:nvSpPr>
        <p:spPr>
          <a:xfrm>
            <a:off x="291875" y="406900"/>
            <a:ext cx="3039600" cy="13887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3000"/>
              <a:buNone/>
              <a:defRPr b="1" sz="3000">
                <a:solidFill>
                  <a:schemeClr val="dk1"/>
                </a:solidFill>
              </a:defRPr>
            </a:lvl1pPr>
            <a:lvl2pPr lvl="1" algn="l">
              <a:lnSpc>
                <a:spcPct val="100000"/>
              </a:lnSpc>
              <a:spcBef>
                <a:spcPts val="0"/>
              </a:spcBef>
              <a:spcAft>
                <a:spcPts val="0"/>
              </a:spcAft>
              <a:buClr>
                <a:schemeClr val="dk1"/>
              </a:buClr>
              <a:buSzPts val="3000"/>
              <a:buNone/>
              <a:defRPr b="1" sz="3000">
                <a:solidFill>
                  <a:schemeClr val="dk1"/>
                </a:solidFill>
              </a:defRPr>
            </a:lvl2pPr>
            <a:lvl3pPr lvl="2" algn="l">
              <a:lnSpc>
                <a:spcPct val="100000"/>
              </a:lnSpc>
              <a:spcBef>
                <a:spcPts val="0"/>
              </a:spcBef>
              <a:spcAft>
                <a:spcPts val="0"/>
              </a:spcAft>
              <a:buClr>
                <a:schemeClr val="dk1"/>
              </a:buClr>
              <a:buSzPts val="3000"/>
              <a:buNone/>
              <a:defRPr b="1" sz="3000">
                <a:solidFill>
                  <a:schemeClr val="dk1"/>
                </a:solidFill>
              </a:defRPr>
            </a:lvl3pPr>
            <a:lvl4pPr lvl="3" algn="l">
              <a:lnSpc>
                <a:spcPct val="100000"/>
              </a:lnSpc>
              <a:spcBef>
                <a:spcPts val="0"/>
              </a:spcBef>
              <a:spcAft>
                <a:spcPts val="0"/>
              </a:spcAft>
              <a:buClr>
                <a:schemeClr val="dk1"/>
              </a:buClr>
              <a:buSzPts val="3000"/>
              <a:buNone/>
              <a:defRPr b="1" sz="3000">
                <a:solidFill>
                  <a:schemeClr val="dk1"/>
                </a:solidFill>
              </a:defRPr>
            </a:lvl4pPr>
            <a:lvl5pPr lvl="4" algn="l">
              <a:lnSpc>
                <a:spcPct val="100000"/>
              </a:lnSpc>
              <a:spcBef>
                <a:spcPts val="0"/>
              </a:spcBef>
              <a:spcAft>
                <a:spcPts val="0"/>
              </a:spcAft>
              <a:buClr>
                <a:schemeClr val="dk1"/>
              </a:buClr>
              <a:buSzPts val="3000"/>
              <a:buNone/>
              <a:defRPr b="1" sz="3000">
                <a:solidFill>
                  <a:schemeClr val="dk1"/>
                </a:solidFill>
              </a:defRPr>
            </a:lvl5pPr>
            <a:lvl6pPr lvl="5" algn="l">
              <a:lnSpc>
                <a:spcPct val="100000"/>
              </a:lnSpc>
              <a:spcBef>
                <a:spcPts val="0"/>
              </a:spcBef>
              <a:spcAft>
                <a:spcPts val="0"/>
              </a:spcAft>
              <a:buClr>
                <a:schemeClr val="dk1"/>
              </a:buClr>
              <a:buSzPts val="3000"/>
              <a:buNone/>
              <a:defRPr b="1" sz="3000">
                <a:solidFill>
                  <a:schemeClr val="dk1"/>
                </a:solidFill>
              </a:defRPr>
            </a:lvl6pPr>
            <a:lvl7pPr lvl="6" algn="l">
              <a:lnSpc>
                <a:spcPct val="100000"/>
              </a:lnSpc>
              <a:spcBef>
                <a:spcPts val="0"/>
              </a:spcBef>
              <a:spcAft>
                <a:spcPts val="0"/>
              </a:spcAft>
              <a:buClr>
                <a:schemeClr val="dk1"/>
              </a:buClr>
              <a:buSzPts val="3000"/>
              <a:buNone/>
              <a:defRPr b="1" sz="3000">
                <a:solidFill>
                  <a:schemeClr val="dk1"/>
                </a:solidFill>
              </a:defRPr>
            </a:lvl7pPr>
            <a:lvl8pPr lvl="7" algn="l">
              <a:lnSpc>
                <a:spcPct val="100000"/>
              </a:lnSpc>
              <a:spcBef>
                <a:spcPts val="0"/>
              </a:spcBef>
              <a:spcAft>
                <a:spcPts val="0"/>
              </a:spcAft>
              <a:buClr>
                <a:schemeClr val="dk1"/>
              </a:buClr>
              <a:buSzPts val="3000"/>
              <a:buNone/>
              <a:defRPr b="1" sz="3000">
                <a:solidFill>
                  <a:schemeClr val="dk1"/>
                </a:solidFill>
              </a:defRPr>
            </a:lvl8pPr>
            <a:lvl9pPr lvl="8" algn="l">
              <a:lnSpc>
                <a:spcPct val="100000"/>
              </a:lnSpc>
              <a:spcBef>
                <a:spcPts val="0"/>
              </a:spcBef>
              <a:spcAft>
                <a:spcPts val="0"/>
              </a:spcAft>
              <a:buClr>
                <a:schemeClr val="dk1"/>
              </a:buClr>
              <a:buSzPts val="3000"/>
              <a:buNone/>
              <a:defRPr b="1" sz="3000">
                <a:solidFill>
                  <a:schemeClr val="dk1"/>
                </a:solidFill>
              </a:defRPr>
            </a:lvl9pPr>
          </a:lstStyle>
          <a:p/>
        </p:txBody>
      </p:sp>
      <p:sp>
        <p:nvSpPr>
          <p:cNvPr id="53" name="Google Shape;53;p13"/>
          <p:cNvSpPr txBox="1"/>
          <p:nvPr>
            <p:ph idx="1" type="body"/>
          </p:nvPr>
        </p:nvSpPr>
        <p:spPr>
          <a:xfrm>
            <a:off x="291938" y="2053718"/>
            <a:ext cx="3039600" cy="2378100"/>
          </a:xfrm>
          <a:prstGeom prst="rect">
            <a:avLst/>
          </a:prstGeom>
          <a:noFill/>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54" name="Google Shape;54;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AUTOLAYOUT_4">
    <p:spTree>
      <p:nvGrpSpPr>
        <p:cNvPr id="55" name="Shape 55"/>
        <p:cNvGrpSpPr/>
        <p:nvPr/>
      </p:nvGrpSpPr>
      <p:grpSpPr>
        <a:xfrm>
          <a:off x="0" y="0"/>
          <a:ext cx="0" cy="0"/>
          <a:chOff x="0" y="0"/>
          <a:chExt cx="0" cy="0"/>
        </a:xfrm>
      </p:grpSpPr>
      <p:sp>
        <p:nvSpPr>
          <p:cNvPr id="56" name="Google Shape;56;p14"/>
          <p:cNvSpPr/>
          <p:nvPr/>
        </p:nvSpPr>
        <p:spPr>
          <a:xfrm>
            <a:off x="0" y="0"/>
            <a:ext cx="9144000" cy="5143500"/>
          </a:xfrm>
          <a:prstGeom prst="rect">
            <a:avLst/>
          </a:prstGeom>
          <a:gradFill>
            <a:gsLst>
              <a:gs pos="0">
                <a:srgbClr val="696969"/>
              </a:gs>
              <a:gs pos="100000">
                <a:srgbClr val="1D1D1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title"/>
          </p:nvPr>
        </p:nvSpPr>
        <p:spPr>
          <a:xfrm>
            <a:off x="311700" y="205950"/>
            <a:ext cx="3889500" cy="18330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800"/>
              <a:buNone/>
              <a:defRPr sz="2800">
                <a:solidFill>
                  <a:srgbClr val="FFFFFF"/>
                </a:solidFill>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p:txBody>
      </p:sp>
      <p:sp>
        <p:nvSpPr>
          <p:cNvPr id="58" name="Google Shape;58;p14"/>
          <p:cNvSpPr txBox="1"/>
          <p:nvPr>
            <p:ph idx="1" type="body"/>
          </p:nvPr>
        </p:nvSpPr>
        <p:spPr>
          <a:xfrm>
            <a:off x="311700" y="2234525"/>
            <a:ext cx="3889500" cy="23343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FFFFFF"/>
              </a:buClr>
              <a:buSzPts val="1400"/>
              <a:buChar char="●"/>
              <a:defRPr sz="1400">
                <a:solidFill>
                  <a:srgbClr val="FFFFFF"/>
                </a:solidFill>
              </a:defRPr>
            </a:lvl1pPr>
            <a:lvl2pPr indent="-304800" lvl="1" marL="914400" algn="l">
              <a:lnSpc>
                <a:spcPct val="115000"/>
              </a:lnSpc>
              <a:spcBef>
                <a:spcPts val="1600"/>
              </a:spcBef>
              <a:spcAft>
                <a:spcPts val="0"/>
              </a:spcAft>
              <a:buClr>
                <a:srgbClr val="FFFFFF"/>
              </a:buClr>
              <a:buSzPts val="1200"/>
              <a:buChar char="○"/>
              <a:defRPr sz="1200">
                <a:solidFill>
                  <a:srgbClr val="FFFFFF"/>
                </a:solidFill>
              </a:defRPr>
            </a:lvl2pPr>
            <a:lvl3pPr indent="-304800" lvl="2" marL="1371600" algn="l">
              <a:lnSpc>
                <a:spcPct val="115000"/>
              </a:lnSpc>
              <a:spcBef>
                <a:spcPts val="1600"/>
              </a:spcBef>
              <a:spcAft>
                <a:spcPts val="0"/>
              </a:spcAft>
              <a:buClr>
                <a:srgbClr val="FFFFFF"/>
              </a:buClr>
              <a:buSzPts val="1200"/>
              <a:buChar char="■"/>
              <a:defRPr sz="1200">
                <a:solidFill>
                  <a:srgbClr val="FFFFFF"/>
                </a:solidFill>
              </a:defRPr>
            </a:lvl3pPr>
            <a:lvl4pPr indent="-304800" lvl="3" marL="1828800" algn="l">
              <a:lnSpc>
                <a:spcPct val="115000"/>
              </a:lnSpc>
              <a:spcBef>
                <a:spcPts val="1600"/>
              </a:spcBef>
              <a:spcAft>
                <a:spcPts val="0"/>
              </a:spcAft>
              <a:buClr>
                <a:srgbClr val="FFFFFF"/>
              </a:buClr>
              <a:buSzPts val="1200"/>
              <a:buChar char="●"/>
              <a:defRPr sz="1200">
                <a:solidFill>
                  <a:srgbClr val="FFFFFF"/>
                </a:solidFill>
              </a:defRPr>
            </a:lvl4pPr>
            <a:lvl5pPr indent="-304800" lvl="4" marL="2286000" algn="l">
              <a:lnSpc>
                <a:spcPct val="115000"/>
              </a:lnSpc>
              <a:spcBef>
                <a:spcPts val="1600"/>
              </a:spcBef>
              <a:spcAft>
                <a:spcPts val="0"/>
              </a:spcAft>
              <a:buClr>
                <a:srgbClr val="FFFFFF"/>
              </a:buClr>
              <a:buSzPts val="1200"/>
              <a:buChar char="○"/>
              <a:defRPr sz="1200">
                <a:solidFill>
                  <a:srgbClr val="FFFFFF"/>
                </a:solidFill>
              </a:defRPr>
            </a:lvl5pPr>
            <a:lvl6pPr indent="-304800" lvl="5" marL="2743200" algn="l">
              <a:lnSpc>
                <a:spcPct val="115000"/>
              </a:lnSpc>
              <a:spcBef>
                <a:spcPts val="1600"/>
              </a:spcBef>
              <a:spcAft>
                <a:spcPts val="0"/>
              </a:spcAft>
              <a:buClr>
                <a:srgbClr val="FFFFFF"/>
              </a:buClr>
              <a:buSzPts val="1200"/>
              <a:buChar char="■"/>
              <a:defRPr sz="1200">
                <a:solidFill>
                  <a:srgbClr val="FFFFFF"/>
                </a:solidFill>
              </a:defRPr>
            </a:lvl6pPr>
            <a:lvl7pPr indent="-304800" lvl="6" marL="3200400" algn="l">
              <a:lnSpc>
                <a:spcPct val="115000"/>
              </a:lnSpc>
              <a:spcBef>
                <a:spcPts val="1600"/>
              </a:spcBef>
              <a:spcAft>
                <a:spcPts val="0"/>
              </a:spcAft>
              <a:buClr>
                <a:srgbClr val="FFFFFF"/>
              </a:buClr>
              <a:buSzPts val="1200"/>
              <a:buChar char="●"/>
              <a:defRPr sz="1200">
                <a:solidFill>
                  <a:srgbClr val="FFFFFF"/>
                </a:solidFill>
              </a:defRPr>
            </a:lvl7pPr>
            <a:lvl8pPr indent="-304800" lvl="7" marL="3657600" algn="l">
              <a:lnSpc>
                <a:spcPct val="115000"/>
              </a:lnSpc>
              <a:spcBef>
                <a:spcPts val="1600"/>
              </a:spcBef>
              <a:spcAft>
                <a:spcPts val="0"/>
              </a:spcAft>
              <a:buClr>
                <a:srgbClr val="FFFFFF"/>
              </a:buClr>
              <a:buSzPts val="1200"/>
              <a:buChar char="○"/>
              <a:defRPr sz="1200">
                <a:solidFill>
                  <a:srgbClr val="FFFFFF"/>
                </a:solidFill>
              </a:defRPr>
            </a:lvl8pPr>
            <a:lvl9pPr indent="-304800" lvl="8" marL="411480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59" name="Google Shape;59;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p:cSld name="AUTOLAYOUT_5">
    <p:bg>
      <p:bgPr>
        <a:solidFill>
          <a:srgbClr val="FFFFFF"/>
        </a:solidFill>
      </p:bgPr>
    </p:bg>
    <p:spTree>
      <p:nvGrpSpPr>
        <p:cNvPr id="60" name="Shape 60"/>
        <p:cNvGrpSpPr/>
        <p:nvPr/>
      </p:nvGrpSpPr>
      <p:grpSpPr>
        <a:xfrm>
          <a:off x="0" y="0"/>
          <a:ext cx="0" cy="0"/>
          <a:chOff x="0" y="0"/>
          <a:chExt cx="0" cy="0"/>
        </a:xfrm>
      </p:grpSpPr>
      <p:sp>
        <p:nvSpPr>
          <p:cNvPr id="61" name="Google Shape;61;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txBox="1"/>
          <p:nvPr>
            <p:ph type="title"/>
          </p:nvPr>
        </p:nvSpPr>
        <p:spPr>
          <a:xfrm>
            <a:off x="291875" y="406900"/>
            <a:ext cx="3039600" cy="13887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3000"/>
              <a:buNone/>
              <a:defRPr b="1" sz="3000">
                <a:solidFill>
                  <a:schemeClr val="dk1"/>
                </a:solidFill>
              </a:defRPr>
            </a:lvl1pPr>
            <a:lvl2pPr lvl="1" algn="l">
              <a:lnSpc>
                <a:spcPct val="100000"/>
              </a:lnSpc>
              <a:spcBef>
                <a:spcPts val="0"/>
              </a:spcBef>
              <a:spcAft>
                <a:spcPts val="0"/>
              </a:spcAft>
              <a:buClr>
                <a:schemeClr val="dk1"/>
              </a:buClr>
              <a:buSzPts val="3000"/>
              <a:buNone/>
              <a:defRPr b="1" sz="3000">
                <a:solidFill>
                  <a:schemeClr val="dk1"/>
                </a:solidFill>
              </a:defRPr>
            </a:lvl2pPr>
            <a:lvl3pPr lvl="2" algn="l">
              <a:lnSpc>
                <a:spcPct val="100000"/>
              </a:lnSpc>
              <a:spcBef>
                <a:spcPts val="0"/>
              </a:spcBef>
              <a:spcAft>
                <a:spcPts val="0"/>
              </a:spcAft>
              <a:buClr>
                <a:schemeClr val="dk1"/>
              </a:buClr>
              <a:buSzPts val="3000"/>
              <a:buNone/>
              <a:defRPr b="1" sz="3000">
                <a:solidFill>
                  <a:schemeClr val="dk1"/>
                </a:solidFill>
              </a:defRPr>
            </a:lvl3pPr>
            <a:lvl4pPr lvl="3" algn="l">
              <a:lnSpc>
                <a:spcPct val="100000"/>
              </a:lnSpc>
              <a:spcBef>
                <a:spcPts val="0"/>
              </a:spcBef>
              <a:spcAft>
                <a:spcPts val="0"/>
              </a:spcAft>
              <a:buClr>
                <a:schemeClr val="dk1"/>
              </a:buClr>
              <a:buSzPts val="3000"/>
              <a:buNone/>
              <a:defRPr b="1" sz="3000">
                <a:solidFill>
                  <a:schemeClr val="dk1"/>
                </a:solidFill>
              </a:defRPr>
            </a:lvl4pPr>
            <a:lvl5pPr lvl="4" algn="l">
              <a:lnSpc>
                <a:spcPct val="100000"/>
              </a:lnSpc>
              <a:spcBef>
                <a:spcPts val="0"/>
              </a:spcBef>
              <a:spcAft>
                <a:spcPts val="0"/>
              </a:spcAft>
              <a:buClr>
                <a:schemeClr val="dk1"/>
              </a:buClr>
              <a:buSzPts val="3000"/>
              <a:buNone/>
              <a:defRPr b="1" sz="3000">
                <a:solidFill>
                  <a:schemeClr val="dk1"/>
                </a:solidFill>
              </a:defRPr>
            </a:lvl5pPr>
            <a:lvl6pPr lvl="5" algn="l">
              <a:lnSpc>
                <a:spcPct val="100000"/>
              </a:lnSpc>
              <a:spcBef>
                <a:spcPts val="0"/>
              </a:spcBef>
              <a:spcAft>
                <a:spcPts val="0"/>
              </a:spcAft>
              <a:buClr>
                <a:schemeClr val="dk1"/>
              </a:buClr>
              <a:buSzPts val="3000"/>
              <a:buNone/>
              <a:defRPr b="1" sz="3000">
                <a:solidFill>
                  <a:schemeClr val="dk1"/>
                </a:solidFill>
              </a:defRPr>
            </a:lvl6pPr>
            <a:lvl7pPr lvl="6" algn="l">
              <a:lnSpc>
                <a:spcPct val="100000"/>
              </a:lnSpc>
              <a:spcBef>
                <a:spcPts val="0"/>
              </a:spcBef>
              <a:spcAft>
                <a:spcPts val="0"/>
              </a:spcAft>
              <a:buClr>
                <a:schemeClr val="dk1"/>
              </a:buClr>
              <a:buSzPts val="3000"/>
              <a:buNone/>
              <a:defRPr b="1" sz="3000">
                <a:solidFill>
                  <a:schemeClr val="dk1"/>
                </a:solidFill>
              </a:defRPr>
            </a:lvl7pPr>
            <a:lvl8pPr lvl="7" algn="l">
              <a:lnSpc>
                <a:spcPct val="100000"/>
              </a:lnSpc>
              <a:spcBef>
                <a:spcPts val="0"/>
              </a:spcBef>
              <a:spcAft>
                <a:spcPts val="0"/>
              </a:spcAft>
              <a:buClr>
                <a:schemeClr val="dk1"/>
              </a:buClr>
              <a:buSzPts val="3000"/>
              <a:buNone/>
              <a:defRPr b="1" sz="3000">
                <a:solidFill>
                  <a:schemeClr val="dk1"/>
                </a:solidFill>
              </a:defRPr>
            </a:lvl8pPr>
            <a:lvl9pPr lvl="8" algn="l">
              <a:lnSpc>
                <a:spcPct val="100000"/>
              </a:lnSpc>
              <a:spcBef>
                <a:spcPts val="0"/>
              </a:spcBef>
              <a:spcAft>
                <a:spcPts val="0"/>
              </a:spcAft>
              <a:buClr>
                <a:schemeClr val="dk1"/>
              </a:buClr>
              <a:buSzPts val="3000"/>
              <a:buNone/>
              <a:defRPr b="1" sz="3000">
                <a:solidFill>
                  <a:schemeClr val="dk1"/>
                </a:solidFill>
              </a:defRPr>
            </a:lvl9pPr>
          </a:lstStyle>
          <a:p/>
        </p:txBody>
      </p:sp>
      <p:sp>
        <p:nvSpPr>
          <p:cNvPr id="63" name="Google Shape;63;p15"/>
          <p:cNvSpPr txBox="1"/>
          <p:nvPr>
            <p:ph idx="1" type="body"/>
          </p:nvPr>
        </p:nvSpPr>
        <p:spPr>
          <a:xfrm>
            <a:off x="291938" y="2053718"/>
            <a:ext cx="3039600" cy="2378100"/>
          </a:xfrm>
          <a:prstGeom prst="rect">
            <a:avLst/>
          </a:prstGeom>
          <a:noFill/>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64" name="Google Shape;64;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www.data.act.gov.au/Justice-Safety-and-Emergency/Cyclist-Crashes/n2kg-qkwj" TargetMode="External"/><Relationship Id="rId4" Type="http://schemas.openxmlformats.org/officeDocument/2006/relationships/image" Target="../media/image4.png"/><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s://guns.periscopic.com/" TargetMode="External"/><Relationship Id="rId4" Type="http://schemas.openxmlformats.org/officeDocument/2006/relationships/hyperlink" Target="https://www.informationisbeautifulawards.com/showcase/3978" TargetMode="External"/><Relationship Id="rId5" Type="http://schemas.openxmlformats.org/officeDocument/2006/relationships/hyperlink" Target="http://drive.google.com/file/d/1-U-qoq5Mlb0gDyWGEBL8NfwaQo3vliTz/view" TargetMode="External"/><Relationship Id="rId6"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6.jpg"/><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1" Type="http://schemas.openxmlformats.org/officeDocument/2006/relationships/image" Target="../media/image30.jpg"/><Relationship Id="rId10" Type="http://schemas.openxmlformats.org/officeDocument/2006/relationships/image" Target="../media/image5.jpg"/><Relationship Id="rId13" Type="http://schemas.openxmlformats.org/officeDocument/2006/relationships/image" Target="../media/image21.jpg"/><Relationship Id="rId12" Type="http://schemas.openxmlformats.org/officeDocument/2006/relationships/image" Target="../media/image26.jpg"/><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www-sciencedirect-com.virtual.anu.edu.au/science/article/pii/B9780128095232000194" TargetMode="External"/><Relationship Id="rId4" Type="http://schemas.openxmlformats.org/officeDocument/2006/relationships/hyperlink" Target="https://www.daaam.info/Downloads/Pdfs/proceedings/proceedings_2018/059.pdf" TargetMode="External"/><Relationship Id="rId9" Type="http://schemas.openxmlformats.org/officeDocument/2006/relationships/image" Target="../media/image7.jpg"/><Relationship Id="rId15" Type="http://schemas.openxmlformats.org/officeDocument/2006/relationships/image" Target="../media/image29.jpg"/><Relationship Id="rId14" Type="http://schemas.openxmlformats.org/officeDocument/2006/relationships/image" Target="../media/image16.png"/><Relationship Id="rId17" Type="http://schemas.openxmlformats.org/officeDocument/2006/relationships/image" Target="../media/image19.png"/><Relationship Id="rId16" Type="http://schemas.openxmlformats.org/officeDocument/2006/relationships/hyperlink" Target="https://ai.googleblog.com/2017/05/updating-google-maps-with-deep-learning.html" TargetMode="External"/><Relationship Id="rId5" Type="http://schemas.openxmlformats.org/officeDocument/2006/relationships/hyperlink" Target="https://www.nature.com/subjects/machine-learning" TargetMode="External"/><Relationship Id="rId6" Type="http://schemas.openxmlformats.org/officeDocument/2006/relationships/hyperlink" Target="https://bruegel.org/2018/11/machine-learning-and-economics/" TargetMode="External"/><Relationship Id="rId7" Type="http://schemas.openxmlformats.org/officeDocument/2006/relationships/hyperlink" Target="https://www.ato.gov.au/about-ato/managing-the-tax-and-super-system/insight--building-trust-and-confidence/how-we-use-data-and-analytics/" TargetMode="External"/><Relationship Id="rId8"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bit.ly/315puBq" TargetMode="External"/><Relationship Id="rId4" Type="http://schemas.openxmlformats.org/officeDocument/2006/relationships/hyperlink" Target="http://bit.ly/313dG2p" TargetMode="External"/><Relationship Id="rId5" Type="http://schemas.openxmlformats.org/officeDocument/2006/relationships/hyperlink" Target="http://bit.ly/2RURbZ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bit.ly/2t3lzrY" TargetMode="External"/><Relationship Id="rId4" Type="http://schemas.openxmlformats.org/officeDocument/2006/relationships/hyperlink" Target="http://bit.ly/2t3lzrY" TargetMode="External"/><Relationship Id="rId5" Type="http://schemas.openxmlformats.org/officeDocument/2006/relationships/hyperlink" Target="http://bit.ly/2tZbq00"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s://openai.com/blog/better-language-models/" TargetMode="External"/><Relationship Id="rId4" Type="http://schemas.openxmlformats.org/officeDocument/2006/relationships/hyperlink" Target="http://bit.ly/2tbjLN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hyperlink" Target="http://bit.ly/2U7t10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colab.research.google.com" TargetMode="External"/><Relationship Id="rId4" Type="http://schemas.openxmlformats.org/officeDocument/2006/relationships/hyperlink" Target="http://bit.ly/2O5P1F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s://en.wikipedia.org/wiki/Inter-disciplinary" TargetMode="External"/><Relationship Id="rId4" Type="http://schemas.openxmlformats.org/officeDocument/2006/relationships/hyperlink" Target="https://en.wikipedia.org/wiki/Knowledge" TargetMode="External"/><Relationship Id="rId5" Type="http://schemas.openxmlformats.org/officeDocument/2006/relationships/hyperlink" Target="https://en.wikipedia.org/wiki/Unstructured_data" TargetMode="External"/><Relationship Id="rId6"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Impactful Data Science</a:t>
            </a:r>
            <a:endParaRPr/>
          </a:p>
        </p:txBody>
      </p:sp>
      <p:sp>
        <p:nvSpPr>
          <p:cNvPr id="70" name="Google Shape;70;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The new BSSS Data Science Course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205950"/>
            <a:ext cx="3889500" cy="18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Data </a:t>
            </a:r>
            <a:br>
              <a:rPr lang="en-GB"/>
            </a:br>
            <a:r>
              <a:rPr lang="en-GB"/>
              <a:t>Representation </a:t>
            </a:r>
            <a:br>
              <a:rPr lang="en-GB"/>
            </a:br>
            <a:r>
              <a:rPr lang="en-GB"/>
              <a:t>and Analysis</a:t>
            </a:r>
            <a:endParaRPr/>
          </a:p>
        </p:txBody>
      </p:sp>
      <p:sp>
        <p:nvSpPr>
          <p:cNvPr id="133" name="Google Shape;133;p25"/>
          <p:cNvSpPr txBox="1"/>
          <p:nvPr>
            <p:ph idx="1" type="body"/>
          </p:nvPr>
        </p:nvSpPr>
        <p:spPr>
          <a:xfrm>
            <a:off x="311700" y="2234525"/>
            <a:ext cx="2637900" cy="233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4" name="Google Shape;134;p25"/>
          <p:cNvPicPr preferRelativeResize="0"/>
          <p:nvPr/>
        </p:nvPicPr>
        <p:blipFill rotWithShape="1">
          <a:blip r:embed="rId3">
            <a:alphaModFix/>
          </a:blip>
          <a:srcRect b="0" l="2404" r="7187" t="0"/>
          <a:stretch/>
        </p:blipFill>
        <p:spPr>
          <a:xfrm>
            <a:off x="2949600" y="0"/>
            <a:ext cx="6194401"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205950"/>
            <a:ext cx="3889500" cy="18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From this</a:t>
            </a:r>
            <a:endParaRPr/>
          </a:p>
        </p:txBody>
      </p:sp>
      <p:sp>
        <p:nvSpPr>
          <p:cNvPr id="140" name="Google Shape;140;p26"/>
          <p:cNvSpPr txBox="1"/>
          <p:nvPr>
            <p:ph idx="1" type="body"/>
          </p:nvPr>
        </p:nvSpPr>
        <p:spPr>
          <a:xfrm>
            <a:off x="311700" y="2234525"/>
            <a:ext cx="3889500" cy="233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Source: </a:t>
            </a:r>
            <a:r>
              <a:rPr lang="en-GB" u="sng">
                <a:solidFill>
                  <a:schemeClr val="hlink"/>
                </a:solidFill>
                <a:hlinkClick r:id="rId3"/>
              </a:rPr>
              <a:t>ACT Open Data Portal</a:t>
            </a:r>
            <a:endParaRPr/>
          </a:p>
        </p:txBody>
      </p:sp>
      <p:pic>
        <p:nvPicPr>
          <p:cNvPr id="141" name="Google Shape;141;p26"/>
          <p:cNvPicPr preferRelativeResize="0"/>
          <p:nvPr/>
        </p:nvPicPr>
        <p:blipFill>
          <a:blip r:embed="rId4">
            <a:alphaModFix/>
          </a:blip>
          <a:stretch>
            <a:fillRect/>
          </a:stretch>
        </p:blipFill>
        <p:spPr>
          <a:xfrm>
            <a:off x="4034250" y="116300"/>
            <a:ext cx="4638000" cy="3131388"/>
          </a:xfrm>
          <a:prstGeom prst="rect">
            <a:avLst/>
          </a:prstGeom>
          <a:noFill/>
          <a:ln>
            <a:noFill/>
          </a:ln>
        </p:spPr>
      </p:pic>
      <p:pic>
        <p:nvPicPr>
          <p:cNvPr id="142" name="Google Shape;142;p26"/>
          <p:cNvPicPr preferRelativeResize="0"/>
          <p:nvPr/>
        </p:nvPicPr>
        <p:blipFill>
          <a:blip r:embed="rId5">
            <a:alphaModFix/>
          </a:blip>
          <a:stretch>
            <a:fillRect/>
          </a:stretch>
        </p:blipFill>
        <p:spPr>
          <a:xfrm>
            <a:off x="0" y="3569043"/>
            <a:ext cx="9144001" cy="157446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205950"/>
            <a:ext cx="3889500" cy="18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To This</a:t>
            </a:r>
            <a:endParaRPr/>
          </a:p>
        </p:txBody>
      </p:sp>
      <p:sp>
        <p:nvSpPr>
          <p:cNvPr id="148" name="Google Shape;148;p27"/>
          <p:cNvSpPr txBox="1"/>
          <p:nvPr>
            <p:ph idx="1" type="body"/>
          </p:nvPr>
        </p:nvSpPr>
        <p:spPr>
          <a:xfrm>
            <a:off x="311700" y="2234525"/>
            <a:ext cx="3889500" cy="23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Or even this: </a:t>
            </a:r>
            <a:r>
              <a:rPr lang="en-GB" sz="1100" u="sng">
                <a:solidFill>
                  <a:schemeClr val="hlink"/>
                </a:solidFill>
                <a:hlinkClick r:id="rId3"/>
              </a:rPr>
              <a:t>https://guns.periscopic.com/</a:t>
            </a:r>
            <a:endParaRPr/>
          </a:p>
          <a:p>
            <a:pPr indent="0" lvl="0" marL="0" rtl="0" algn="l">
              <a:spcBef>
                <a:spcPts val="1600"/>
              </a:spcBef>
              <a:spcAft>
                <a:spcPts val="0"/>
              </a:spcAft>
              <a:buNone/>
            </a:pPr>
            <a:r>
              <a:rPr lang="en-GB" sz="1100" u="sng">
                <a:solidFill>
                  <a:schemeClr val="hlink"/>
                </a:solidFill>
                <a:hlinkClick r:id="rId4"/>
              </a:rPr>
              <a:t>https://www.informationisbeautifulawards.com/showcase/3978</a:t>
            </a:r>
            <a:endParaRPr/>
          </a:p>
          <a:p>
            <a:pPr indent="0" lvl="0" marL="0" rtl="0" algn="l">
              <a:spcBef>
                <a:spcPts val="1600"/>
              </a:spcBef>
              <a:spcAft>
                <a:spcPts val="1600"/>
              </a:spcAft>
              <a:buNone/>
            </a:pPr>
            <a:r>
              <a:t/>
            </a:r>
            <a:endParaRPr/>
          </a:p>
        </p:txBody>
      </p:sp>
      <p:pic>
        <p:nvPicPr>
          <p:cNvPr id="149" name="Google Shape;149;p27" title="cycle_crash_viz2.webm">
            <a:hlinkClick r:id="rId5"/>
          </p:cNvPr>
          <p:cNvPicPr preferRelativeResize="0"/>
          <p:nvPr/>
        </p:nvPicPr>
        <p:blipFill>
          <a:blip r:embed="rId6">
            <a:alphaModFix/>
          </a:blip>
          <a:stretch>
            <a:fillRect/>
          </a:stretch>
        </p:blipFill>
        <p:spPr>
          <a:xfrm>
            <a:off x="4353600" y="152400"/>
            <a:ext cx="3096769" cy="48387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291875" y="406900"/>
            <a:ext cx="3039600" cy="138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Big Data Analysis &amp; Techniques</a:t>
            </a:r>
            <a:endParaRPr/>
          </a:p>
        </p:txBody>
      </p:sp>
      <p:sp>
        <p:nvSpPr>
          <p:cNvPr id="155" name="Google Shape;155;p28"/>
          <p:cNvSpPr txBox="1"/>
          <p:nvPr>
            <p:ph idx="1" type="body"/>
          </p:nvPr>
        </p:nvSpPr>
        <p:spPr>
          <a:xfrm>
            <a:off x="291938" y="2053718"/>
            <a:ext cx="3039600" cy="23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Volume</a:t>
            </a:r>
            <a:endParaRPr/>
          </a:p>
          <a:p>
            <a:pPr indent="0" lvl="0" marL="0" rtl="0" algn="l">
              <a:spcBef>
                <a:spcPts val="1600"/>
              </a:spcBef>
              <a:spcAft>
                <a:spcPts val="0"/>
              </a:spcAft>
              <a:buNone/>
            </a:pPr>
            <a:r>
              <a:rPr lang="en-GB"/>
              <a:t>Velocity</a:t>
            </a:r>
            <a:endParaRPr/>
          </a:p>
          <a:p>
            <a:pPr indent="0" lvl="0" marL="0" rtl="0" algn="l">
              <a:spcBef>
                <a:spcPts val="1600"/>
              </a:spcBef>
              <a:spcAft>
                <a:spcPts val="0"/>
              </a:spcAft>
              <a:buNone/>
            </a:pPr>
            <a:r>
              <a:rPr lang="en-GB"/>
              <a:t>Variety</a:t>
            </a:r>
            <a:endParaRPr/>
          </a:p>
          <a:p>
            <a:pPr indent="0" lvl="0" marL="0" rtl="0" algn="l">
              <a:spcBef>
                <a:spcPts val="1600"/>
              </a:spcBef>
              <a:spcAft>
                <a:spcPts val="1600"/>
              </a:spcAft>
              <a:buNone/>
            </a:pPr>
            <a:r>
              <a:rPr lang="en-GB"/>
              <a:t>Veracity</a:t>
            </a:r>
            <a:endParaRPr/>
          </a:p>
        </p:txBody>
      </p:sp>
      <p:sp>
        <p:nvSpPr>
          <p:cNvPr id="156" name="Google Shape;156;p28"/>
          <p:cNvSpPr/>
          <p:nvPr/>
        </p:nvSpPr>
        <p:spPr>
          <a:xfrm>
            <a:off x="4232750" y="0"/>
            <a:ext cx="4911300" cy="5143500"/>
          </a:xfrm>
          <a:prstGeom prst="parallelogram">
            <a:avLst>
              <a:gd fmla="val 25000" name="adj"/>
            </a:avLst>
          </a:prstGeom>
          <a:solidFill>
            <a:srgbClr val="FFFFFF"/>
          </a:solidFill>
          <a:ln>
            <a:noFill/>
          </a:ln>
          <a:effectLst>
            <a:outerShdw blurRad="50800" rotWithShape="0" algn="tl" dist="38100">
              <a:srgbClr val="000000">
                <a:alpha val="298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28"/>
          <p:cNvSpPr/>
          <p:nvPr/>
        </p:nvSpPr>
        <p:spPr>
          <a:xfrm>
            <a:off x="3331550" y="0"/>
            <a:ext cx="5633700" cy="5143500"/>
          </a:xfrm>
          <a:prstGeom prst="parallelogram">
            <a:avLst>
              <a:gd fmla="val 24220" name="adj"/>
            </a:avLst>
          </a:prstGeom>
          <a:solidFill>
            <a:srgbClr val="EEEEEE">
              <a:alpha val="6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28"/>
          <p:cNvPicPr preferRelativeResize="0"/>
          <p:nvPr/>
        </p:nvPicPr>
        <p:blipFill rotWithShape="1">
          <a:blip r:embed="rId3">
            <a:alphaModFix/>
          </a:blip>
          <a:srcRect b="0" l="14002" r="14002" t="0"/>
          <a:stretch/>
        </p:blipFill>
        <p:spPr>
          <a:xfrm>
            <a:off x="3562350" y="0"/>
            <a:ext cx="5581800" cy="5143500"/>
          </a:xfrm>
          <a:prstGeom prst="parallelogram">
            <a:avLst>
              <a:gd fmla="val 23683" name="adj"/>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291875" y="406900"/>
            <a:ext cx="3039600" cy="138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9"/>
          <p:cNvSpPr txBox="1"/>
          <p:nvPr>
            <p:ph idx="1" type="body"/>
          </p:nvPr>
        </p:nvSpPr>
        <p:spPr>
          <a:xfrm>
            <a:off x="291938" y="2053718"/>
            <a:ext cx="3039600" cy="237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5" name="Google Shape;165;p29"/>
          <p:cNvPicPr preferRelativeResize="0"/>
          <p:nvPr/>
        </p:nvPicPr>
        <p:blipFill rotWithShape="1">
          <a:blip r:embed="rId3">
            <a:alphaModFix/>
          </a:blip>
          <a:srcRect b="0" l="9" r="9" t="0"/>
          <a:stretch/>
        </p:blipFill>
        <p:spPr>
          <a:xfrm>
            <a:off x="300450" y="-105475"/>
            <a:ext cx="8543099" cy="52489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205950"/>
            <a:ext cx="3889500" cy="18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Machine Learning</a:t>
            </a:r>
            <a:endParaRPr/>
          </a:p>
        </p:txBody>
      </p:sp>
      <p:sp>
        <p:nvSpPr>
          <p:cNvPr id="171" name="Google Shape;171;p30"/>
          <p:cNvSpPr txBox="1"/>
          <p:nvPr>
            <p:ph idx="1" type="body"/>
          </p:nvPr>
        </p:nvSpPr>
        <p:spPr>
          <a:xfrm>
            <a:off x="311700" y="2234525"/>
            <a:ext cx="3889500" cy="233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A programmed system which identifies patterns in data and adapts a model to these patterns to identify/classify new data elements or predict future data trajectories.</a:t>
            </a:r>
            <a:endParaRPr/>
          </a:p>
        </p:txBody>
      </p:sp>
      <p:pic>
        <p:nvPicPr>
          <p:cNvPr id="172" name="Google Shape;172;p30"/>
          <p:cNvPicPr preferRelativeResize="0"/>
          <p:nvPr/>
        </p:nvPicPr>
        <p:blipFill>
          <a:blip r:embed="rId3">
            <a:alphaModFix/>
          </a:blip>
          <a:stretch>
            <a:fillRect/>
          </a:stretch>
        </p:blipFill>
        <p:spPr>
          <a:xfrm>
            <a:off x="5025100" y="135200"/>
            <a:ext cx="3967300" cy="4872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205950"/>
            <a:ext cx="3889500" cy="18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ML History</a:t>
            </a:r>
            <a:endParaRPr/>
          </a:p>
        </p:txBody>
      </p:sp>
      <p:sp>
        <p:nvSpPr>
          <p:cNvPr id="178" name="Google Shape;178;p31"/>
          <p:cNvSpPr txBox="1"/>
          <p:nvPr>
            <p:ph idx="1" type="body"/>
          </p:nvPr>
        </p:nvSpPr>
        <p:spPr>
          <a:xfrm>
            <a:off x="311700" y="2234525"/>
            <a:ext cx="3889500" cy="2334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1763 - Thomas Bayes</a:t>
            </a:r>
            <a:endParaRPr/>
          </a:p>
          <a:p>
            <a:pPr indent="0" lvl="0" marL="0" rtl="0" algn="l">
              <a:lnSpc>
                <a:spcPct val="100000"/>
              </a:lnSpc>
              <a:spcBef>
                <a:spcPts val="1600"/>
              </a:spcBef>
              <a:spcAft>
                <a:spcPts val="0"/>
              </a:spcAft>
              <a:buNone/>
            </a:pPr>
            <a:r>
              <a:rPr lang="en-GB"/>
              <a:t>1943 - Pitts and McCulloch - electrical circuit model of neuron</a:t>
            </a:r>
            <a:endParaRPr/>
          </a:p>
          <a:p>
            <a:pPr indent="0" lvl="0" marL="0" rtl="0" algn="l">
              <a:lnSpc>
                <a:spcPct val="100000"/>
              </a:lnSpc>
              <a:spcBef>
                <a:spcPts val="1600"/>
              </a:spcBef>
              <a:spcAft>
                <a:spcPts val="0"/>
              </a:spcAft>
              <a:buNone/>
            </a:pPr>
            <a:r>
              <a:rPr lang="en-GB"/>
              <a:t>1950 - Turing - Idea for a machine that learns</a:t>
            </a:r>
            <a:endParaRPr/>
          </a:p>
          <a:p>
            <a:pPr indent="0" lvl="0" marL="0" rtl="0" algn="l">
              <a:lnSpc>
                <a:spcPct val="100000"/>
              </a:lnSpc>
              <a:spcBef>
                <a:spcPts val="1600"/>
              </a:spcBef>
              <a:spcAft>
                <a:spcPts val="0"/>
              </a:spcAft>
              <a:buNone/>
            </a:pPr>
            <a:r>
              <a:rPr lang="en-GB"/>
              <a:t>1951 - first neural network (Minsky/Edmonds)</a:t>
            </a:r>
            <a:endParaRPr/>
          </a:p>
          <a:p>
            <a:pPr indent="0" lvl="0" marL="0" rtl="0" algn="l">
              <a:lnSpc>
                <a:spcPct val="100000"/>
              </a:lnSpc>
              <a:spcBef>
                <a:spcPts val="1600"/>
              </a:spcBef>
              <a:spcAft>
                <a:spcPts val="0"/>
              </a:spcAft>
              <a:buNone/>
            </a:pPr>
            <a:r>
              <a:rPr lang="en-GB"/>
              <a:t>1952 - Arthur Samuels names "ML". An algorithm that learns to play checkers</a:t>
            </a:r>
            <a:endParaRPr/>
          </a:p>
          <a:p>
            <a:pPr indent="0" lvl="0" marL="0" rtl="0" algn="l">
              <a:lnSpc>
                <a:spcPct val="100000"/>
              </a:lnSpc>
              <a:spcBef>
                <a:spcPts val="1600"/>
              </a:spcBef>
              <a:spcAft>
                <a:spcPts val="1600"/>
              </a:spcAft>
              <a:buNone/>
            </a:pPr>
            <a:r>
              <a:rPr lang="en-GB"/>
              <a:t>1957 - Rosenblatt - Perceptron</a:t>
            </a:r>
            <a:endParaRPr/>
          </a:p>
        </p:txBody>
      </p:sp>
      <p:pic>
        <p:nvPicPr>
          <p:cNvPr id="179" name="Google Shape;179;p31"/>
          <p:cNvPicPr preferRelativeResize="0"/>
          <p:nvPr/>
        </p:nvPicPr>
        <p:blipFill rotWithShape="1">
          <a:blip r:embed="rId3">
            <a:alphaModFix/>
          </a:blip>
          <a:srcRect b="4049" l="9591" r="16911" t="0"/>
          <a:stretch/>
        </p:blipFill>
        <p:spPr>
          <a:xfrm>
            <a:off x="4725963" y="-103300"/>
            <a:ext cx="3889501" cy="4062112"/>
          </a:xfrm>
          <a:prstGeom prst="rect">
            <a:avLst/>
          </a:prstGeom>
          <a:noFill/>
          <a:ln>
            <a:noFill/>
          </a:ln>
        </p:spPr>
      </p:pic>
      <p:pic>
        <p:nvPicPr>
          <p:cNvPr id="180" name="Google Shape;180;p31"/>
          <p:cNvPicPr preferRelativeResize="0"/>
          <p:nvPr/>
        </p:nvPicPr>
        <p:blipFill rotWithShape="1">
          <a:blip r:embed="rId4">
            <a:alphaModFix/>
          </a:blip>
          <a:srcRect b="26483" l="0" r="0" t="22509"/>
          <a:stretch/>
        </p:blipFill>
        <p:spPr>
          <a:xfrm>
            <a:off x="4707825" y="3859475"/>
            <a:ext cx="3925775" cy="1284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205950"/>
            <a:ext cx="3889500" cy="18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Main types of ML</a:t>
            </a:r>
            <a:endParaRPr/>
          </a:p>
        </p:txBody>
      </p:sp>
      <p:sp>
        <p:nvSpPr>
          <p:cNvPr id="186" name="Google Shape;186;p32"/>
          <p:cNvSpPr txBox="1"/>
          <p:nvPr>
            <p:ph idx="1" type="body"/>
          </p:nvPr>
        </p:nvSpPr>
        <p:spPr>
          <a:xfrm>
            <a:off x="311700" y="2234525"/>
            <a:ext cx="3889500" cy="23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Regression</a:t>
            </a:r>
            <a:endParaRPr/>
          </a:p>
          <a:p>
            <a:pPr indent="0" lvl="0" marL="0" rtl="0" algn="l">
              <a:spcBef>
                <a:spcPts val="1600"/>
              </a:spcBef>
              <a:spcAft>
                <a:spcPts val="0"/>
              </a:spcAft>
              <a:buNone/>
            </a:pPr>
            <a:r>
              <a:rPr lang="en-GB"/>
              <a:t>Nearest Neighbour</a:t>
            </a:r>
            <a:endParaRPr/>
          </a:p>
          <a:p>
            <a:pPr indent="0" lvl="0" marL="0" rtl="0" algn="l">
              <a:spcBef>
                <a:spcPts val="1600"/>
              </a:spcBef>
              <a:spcAft>
                <a:spcPts val="0"/>
              </a:spcAft>
              <a:buNone/>
            </a:pPr>
            <a:r>
              <a:rPr lang="en-GB"/>
              <a:t>Bayesian Models</a:t>
            </a:r>
            <a:endParaRPr/>
          </a:p>
          <a:p>
            <a:pPr indent="0" lvl="0" marL="0" rtl="0" algn="l">
              <a:spcBef>
                <a:spcPts val="1600"/>
              </a:spcBef>
              <a:spcAft>
                <a:spcPts val="0"/>
              </a:spcAft>
              <a:buNone/>
            </a:pPr>
            <a:r>
              <a:rPr lang="en-GB"/>
              <a:t>Support Vector Machines</a:t>
            </a:r>
            <a:endParaRPr/>
          </a:p>
          <a:p>
            <a:pPr indent="0" lvl="0" marL="0" rtl="0" algn="l">
              <a:spcBef>
                <a:spcPts val="1600"/>
              </a:spcBef>
              <a:spcAft>
                <a:spcPts val="1600"/>
              </a:spcAft>
              <a:buNone/>
            </a:pPr>
            <a:r>
              <a:rPr lang="en-GB"/>
              <a:t>Artificial Neural Networks</a:t>
            </a:r>
            <a:endParaRPr/>
          </a:p>
        </p:txBody>
      </p:sp>
      <p:pic>
        <p:nvPicPr>
          <p:cNvPr id="187" name="Google Shape;187;p32"/>
          <p:cNvPicPr preferRelativeResize="0"/>
          <p:nvPr/>
        </p:nvPicPr>
        <p:blipFill>
          <a:blip r:embed="rId3">
            <a:alphaModFix/>
          </a:blip>
          <a:stretch>
            <a:fillRect/>
          </a:stretch>
        </p:blipFill>
        <p:spPr>
          <a:xfrm>
            <a:off x="2958450" y="2185775"/>
            <a:ext cx="6049150" cy="2655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205950"/>
            <a:ext cx="3889500" cy="18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ML in our lives</a:t>
            </a:r>
            <a:endParaRPr/>
          </a:p>
        </p:txBody>
      </p:sp>
      <p:sp>
        <p:nvSpPr>
          <p:cNvPr id="193" name="Google Shape;193;p33"/>
          <p:cNvSpPr txBox="1"/>
          <p:nvPr>
            <p:ph idx="1" type="body"/>
          </p:nvPr>
        </p:nvSpPr>
        <p:spPr>
          <a:xfrm>
            <a:off x="311700" y="2234525"/>
            <a:ext cx="2912700" cy="23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ML is also used in </a:t>
            </a:r>
            <a:r>
              <a:rPr lang="en-GB" u="sng">
                <a:solidFill>
                  <a:schemeClr val="hlink"/>
                </a:solidFill>
                <a:hlinkClick r:id="rId3"/>
              </a:rPr>
              <a:t>Healthcare</a:t>
            </a:r>
            <a:r>
              <a:rPr lang="en-GB"/>
              <a:t>, </a:t>
            </a:r>
            <a:r>
              <a:rPr lang="en-GB" u="sng">
                <a:solidFill>
                  <a:schemeClr val="hlink"/>
                </a:solidFill>
                <a:hlinkClick r:id="rId4"/>
              </a:rPr>
              <a:t>Education</a:t>
            </a:r>
            <a:r>
              <a:rPr lang="en-GB"/>
              <a:t>, </a:t>
            </a:r>
            <a:r>
              <a:rPr lang="en-GB" u="sng">
                <a:solidFill>
                  <a:schemeClr val="hlink"/>
                </a:solidFill>
                <a:hlinkClick r:id="rId5"/>
              </a:rPr>
              <a:t>Scientific Research</a:t>
            </a:r>
            <a:r>
              <a:rPr lang="en-GB"/>
              <a:t>, </a:t>
            </a:r>
            <a:r>
              <a:rPr lang="en-GB" u="sng">
                <a:solidFill>
                  <a:schemeClr val="hlink"/>
                </a:solidFill>
                <a:hlinkClick r:id="rId6"/>
              </a:rPr>
              <a:t>Economics</a:t>
            </a:r>
            <a:r>
              <a:rPr lang="en-GB"/>
              <a:t>, and even </a:t>
            </a:r>
            <a:r>
              <a:rPr lang="en-GB" u="sng">
                <a:solidFill>
                  <a:schemeClr val="hlink"/>
                </a:solidFill>
                <a:hlinkClick r:id="rId7"/>
              </a:rPr>
              <a:t>Taxation</a:t>
            </a:r>
            <a:r>
              <a:rPr lang="en-GB"/>
              <a:t>.</a:t>
            </a:r>
            <a:endParaRPr/>
          </a:p>
          <a:p>
            <a:pPr indent="0" lvl="0" marL="0" rtl="0" algn="l">
              <a:spcBef>
                <a:spcPts val="1600"/>
              </a:spcBef>
              <a:spcAft>
                <a:spcPts val="1600"/>
              </a:spcAft>
              <a:buNone/>
            </a:pPr>
            <a:r>
              <a:t/>
            </a:r>
            <a:endParaRPr/>
          </a:p>
        </p:txBody>
      </p:sp>
      <p:pic>
        <p:nvPicPr>
          <p:cNvPr id="194" name="Google Shape;194;p33"/>
          <p:cNvPicPr preferRelativeResize="0"/>
          <p:nvPr/>
        </p:nvPicPr>
        <p:blipFill>
          <a:blip r:embed="rId8">
            <a:alphaModFix/>
          </a:blip>
          <a:stretch>
            <a:fillRect/>
          </a:stretch>
        </p:blipFill>
        <p:spPr>
          <a:xfrm>
            <a:off x="7413050" y="130250"/>
            <a:ext cx="1578550" cy="1578550"/>
          </a:xfrm>
          <a:prstGeom prst="rect">
            <a:avLst/>
          </a:prstGeom>
          <a:noFill/>
          <a:ln>
            <a:noFill/>
          </a:ln>
        </p:spPr>
      </p:pic>
      <p:pic>
        <p:nvPicPr>
          <p:cNvPr id="195" name="Google Shape;195;p33"/>
          <p:cNvPicPr preferRelativeResize="0"/>
          <p:nvPr/>
        </p:nvPicPr>
        <p:blipFill>
          <a:blip r:embed="rId9">
            <a:alphaModFix/>
          </a:blip>
          <a:stretch>
            <a:fillRect/>
          </a:stretch>
        </p:blipFill>
        <p:spPr>
          <a:xfrm>
            <a:off x="5695071" y="130250"/>
            <a:ext cx="1291817" cy="1578550"/>
          </a:xfrm>
          <a:prstGeom prst="rect">
            <a:avLst/>
          </a:prstGeom>
          <a:noFill/>
          <a:ln>
            <a:noFill/>
          </a:ln>
        </p:spPr>
      </p:pic>
      <p:pic>
        <p:nvPicPr>
          <p:cNvPr id="196" name="Google Shape;196;p33"/>
          <p:cNvPicPr preferRelativeResize="0"/>
          <p:nvPr/>
        </p:nvPicPr>
        <p:blipFill rotWithShape="1">
          <a:blip r:embed="rId10">
            <a:alphaModFix/>
          </a:blip>
          <a:srcRect b="10674" l="51400" r="15982" t="13458"/>
          <a:stretch/>
        </p:blipFill>
        <p:spPr>
          <a:xfrm>
            <a:off x="7501600" y="1817200"/>
            <a:ext cx="1512799" cy="1979150"/>
          </a:xfrm>
          <a:prstGeom prst="rect">
            <a:avLst/>
          </a:prstGeom>
          <a:noFill/>
          <a:ln>
            <a:noFill/>
          </a:ln>
        </p:spPr>
      </p:pic>
      <p:pic>
        <p:nvPicPr>
          <p:cNvPr id="197" name="Google Shape;197;p33"/>
          <p:cNvPicPr preferRelativeResize="0"/>
          <p:nvPr/>
        </p:nvPicPr>
        <p:blipFill/>
        <p:spPr>
          <a:xfrm>
            <a:off x="3285350" y="1836025"/>
            <a:ext cx="1689900" cy="1284025"/>
          </a:xfrm>
          <a:prstGeom prst="rect">
            <a:avLst/>
          </a:prstGeom>
          <a:noFill/>
          <a:ln>
            <a:noFill/>
          </a:ln>
        </p:spPr>
      </p:pic>
      <p:pic>
        <p:nvPicPr>
          <p:cNvPr id="198" name="Google Shape;198;p33"/>
          <p:cNvPicPr preferRelativeResize="0"/>
          <p:nvPr/>
        </p:nvPicPr>
        <p:blipFill>
          <a:blip r:embed="rId11">
            <a:alphaModFix/>
          </a:blip>
          <a:stretch>
            <a:fillRect/>
          </a:stretch>
        </p:blipFill>
        <p:spPr>
          <a:xfrm>
            <a:off x="5388500" y="3575206"/>
            <a:ext cx="1970700" cy="1478047"/>
          </a:xfrm>
          <a:prstGeom prst="rect">
            <a:avLst/>
          </a:prstGeom>
          <a:noFill/>
          <a:ln>
            <a:noFill/>
          </a:ln>
        </p:spPr>
      </p:pic>
      <p:pic>
        <p:nvPicPr>
          <p:cNvPr id="199" name="Google Shape;199;p33"/>
          <p:cNvPicPr preferRelativeResize="0"/>
          <p:nvPr/>
        </p:nvPicPr>
        <p:blipFill>
          <a:blip r:embed="rId12">
            <a:alphaModFix/>
          </a:blip>
          <a:stretch>
            <a:fillRect/>
          </a:stretch>
        </p:blipFill>
        <p:spPr>
          <a:xfrm>
            <a:off x="7413049" y="3904750"/>
            <a:ext cx="1689900" cy="1127141"/>
          </a:xfrm>
          <a:prstGeom prst="rect">
            <a:avLst/>
          </a:prstGeom>
          <a:noFill/>
          <a:ln>
            <a:noFill/>
          </a:ln>
        </p:spPr>
      </p:pic>
      <p:pic>
        <p:nvPicPr>
          <p:cNvPr id="200" name="Google Shape;200;p33"/>
          <p:cNvPicPr preferRelativeResize="0"/>
          <p:nvPr/>
        </p:nvPicPr>
        <p:blipFill>
          <a:blip r:embed="rId13">
            <a:alphaModFix/>
          </a:blip>
          <a:stretch>
            <a:fillRect/>
          </a:stretch>
        </p:blipFill>
        <p:spPr>
          <a:xfrm>
            <a:off x="3285348" y="468938"/>
            <a:ext cx="1441899" cy="901183"/>
          </a:xfrm>
          <a:prstGeom prst="rect">
            <a:avLst/>
          </a:prstGeom>
          <a:noFill/>
          <a:ln>
            <a:noFill/>
          </a:ln>
        </p:spPr>
      </p:pic>
      <p:pic>
        <p:nvPicPr>
          <p:cNvPr id="201" name="Google Shape;201;p33"/>
          <p:cNvPicPr preferRelativeResize="0"/>
          <p:nvPr/>
        </p:nvPicPr>
        <p:blipFill>
          <a:blip r:embed="rId14">
            <a:alphaModFix/>
          </a:blip>
          <a:stretch>
            <a:fillRect/>
          </a:stretch>
        </p:blipFill>
        <p:spPr>
          <a:xfrm>
            <a:off x="3224450" y="3563297"/>
            <a:ext cx="1970700" cy="1501850"/>
          </a:xfrm>
          <a:prstGeom prst="rect">
            <a:avLst/>
          </a:prstGeom>
          <a:noFill/>
          <a:ln>
            <a:noFill/>
          </a:ln>
        </p:spPr>
      </p:pic>
      <p:pic>
        <p:nvPicPr>
          <p:cNvPr id="202" name="Google Shape;202;p33"/>
          <p:cNvPicPr preferRelativeResize="0"/>
          <p:nvPr/>
        </p:nvPicPr>
        <p:blipFill rotWithShape="1">
          <a:blip r:embed="rId15">
            <a:alphaModFix/>
          </a:blip>
          <a:srcRect b="25917" l="35932" r="16437" t="25302"/>
          <a:stretch/>
        </p:blipFill>
        <p:spPr>
          <a:xfrm>
            <a:off x="5355637" y="1817198"/>
            <a:ext cx="1970700" cy="1509104"/>
          </a:xfrm>
          <a:prstGeom prst="rect">
            <a:avLst/>
          </a:prstGeom>
          <a:noFill/>
          <a:ln>
            <a:noFill/>
          </a:ln>
        </p:spPr>
      </p:pic>
      <p:pic>
        <p:nvPicPr>
          <p:cNvPr id="203" name="Google Shape;203;p33">
            <a:hlinkClick r:id="rId16"/>
          </p:cNvPr>
          <p:cNvPicPr preferRelativeResize="0"/>
          <p:nvPr/>
        </p:nvPicPr>
        <p:blipFill rotWithShape="1">
          <a:blip r:embed="rId17">
            <a:alphaModFix/>
          </a:blip>
          <a:srcRect b="12593" l="15677" r="8839" t="11493"/>
          <a:stretch/>
        </p:blipFill>
        <p:spPr>
          <a:xfrm>
            <a:off x="1017975" y="3642688"/>
            <a:ext cx="1365076" cy="1343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311700" y="205950"/>
            <a:ext cx="3889500" cy="18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Data Research Project</a:t>
            </a:r>
            <a:endParaRPr/>
          </a:p>
        </p:txBody>
      </p:sp>
      <p:sp>
        <p:nvSpPr>
          <p:cNvPr id="209" name="Google Shape;209;p34"/>
          <p:cNvSpPr txBox="1"/>
          <p:nvPr>
            <p:ph idx="1" type="body"/>
          </p:nvPr>
        </p:nvSpPr>
        <p:spPr>
          <a:xfrm>
            <a:off x="311700" y="2234525"/>
            <a:ext cx="3889500" cy="23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Using techniques learned in the other units, students work on their own project to develop a hypothesis, collect data, process the data, analyse the data and make predictions using that data. </a:t>
            </a:r>
            <a:endParaRPr/>
          </a:p>
          <a:p>
            <a:pPr indent="0" lvl="0" marL="0" rtl="0" algn="l">
              <a:spcBef>
                <a:spcPts val="1600"/>
              </a:spcBef>
              <a:spcAft>
                <a:spcPts val="1600"/>
              </a:spcAft>
              <a:buNone/>
            </a:pPr>
            <a:r>
              <a:rPr lang="en-GB"/>
              <a:t>They may incorporate data science techniques into a range of applications/systems.</a:t>
            </a:r>
            <a:endParaRPr/>
          </a:p>
        </p:txBody>
      </p:sp>
      <p:pic>
        <p:nvPicPr>
          <p:cNvPr id="210" name="Google Shape;210;p34"/>
          <p:cNvPicPr preferRelativeResize="0"/>
          <p:nvPr/>
        </p:nvPicPr>
        <p:blipFill rotWithShape="1">
          <a:blip r:embed="rId3">
            <a:alphaModFix/>
          </a:blip>
          <a:srcRect b="0" l="1672" r="1672" t="0"/>
          <a:stretch/>
        </p:blipFill>
        <p:spPr>
          <a:xfrm>
            <a:off x="4201200" y="708013"/>
            <a:ext cx="4803701" cy="3727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pic>
        <p:nvPicPr>
          <p:cNvPr id="75" name="Google Shape;75;p17"/>
          <p:cNvPicPr preferRelativeResize="0"/>
          <p:nvPr/>
        </p:nvPicPr>
        <p:blipFill rotWithShape="1">
          <a:blip r:embed="rId3">
            <a:alphaModFix/>
          </a:blip>
          <a:srcRect b="0" l="0" r="0" t="13239"/>
          <a:stretch/>
        </p:blipFill>
        <p:spPr>
          <a:xfrm>
            <a:off x="4572000" y="0"/>
            <a:ext cx="4572001" cy="5143500"/>
          </a:xfrm>
          <a:prstGeom prst="rect">
            <a:avLst/>
          </a:prstGeom>
          <a:noFill/>
          <a:ln>
            <a:noFill/>
          </a:ln>
        </p:spPr>
      </p:pic>
      <p:sp>
        <p:nvSpPr>
          <p:cNvPr id="76" name="Google Shape;76;p17"/>
          <p:cNvSpPr txBox="1"/>
          <p:nvPr>
            <p:ph type="title"/>
          </p:nvPr>
        </p:nvSpPr>
        <p:spPr>
          <a:xfrm>
            <a:off x="311700" y="205950"/>
            <a:ext cx="3889500" cy="18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What is this talk about?</a:t>
            </a:r>
            <a:endParaRPr/>
          </a:p>
        </p:txBody>
      </p:sp>
      <p:sp>
        <p:nvSpPr>
          <p:cNvPr id="77" name="Google Shape;77;p17"/>
          <p:cNvSpPr txBox="1"/>
          <p:nvPr>
            <p:ph idx="1" type="body"/>
          </p:nvPr>
        </p:nvSpPr>
        <p:spPr>
          <a:xfrm>
            <a:off x="311700" y="2234525"/>
            <a:ext cx="3889500" cy="23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Science - what is it about?</a:t>
            </a:r>
            <a:endParaRPr/>
          </a:p>
          <a:p>
            <a:pPr indent="0" lvl="0" marL="0" rtl="0" algn="l">
              <a:spcBef>
                <a:spcPts val="1600"/>
              </a:spcBef>
              <a:spcAft>
                <a:spcPts val="0"/>
              </a:spcAft>
              <a:buNone/>
            </a:pPr>
            <a:r>
              <a:rPr lang="en-GB"/>
              <a:t>What is in the new BSSS Data Science Course?</a:t>
            </a:r>
            <a:endParaRPr/>
          </a:p>
          <a:p>
            <a:pPr indent="0" lvl="0" marL="0" rtl="0" algn="l">
              <a:spcBef>
                <a:spcPts val="1600"/>
              </a:spcBef>
              <a:spcAft>
                <a:spcPts val="0"/>
              </a:spcAft>
              <a:buNone/>
            </a:pPr>
            <a:r>
              <a:rPr lang="en-GB"/>
              <a:t>Can I teach this course?</a:t>
            </a:r>
            <a:endParaRPr/>
          </a:p>
          <a:p>
            <a:pPr indent="0" lvl="0" marL="0" rtl="0" algn="l">
              <a:spcBef>
                <a:spcPts val="1600"/>
              </a:spcBef>
              <a:spcAft>
                <a:spcPts val="0"/>
              </a:spcAft>
              <a:buNone/>
            </a:pPr>
            <a:r>
              <a:rPr lang="en-GB"/>
              <a:t>Teaching and learning resources</a:t>
            </a:r>
            <a:endParaRPr/>
          </a:p>
          <a:p>
            <a:pPr indent="0" lvl="0" marL="0" rtl="0" algn="l">
              <a:spcBef>
                <a:spcPts val="1600"/>
              </a:spcBef>
              <a:spcAft>
                <a:spcPts val="1600"/>
              </a:spcAft>
              <a:buNone/>
            </a:pPr>
            <a:r>
              <a:rPr lang="en-GB"/>
              <a:t>Hand's on exercises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pic>
        <p:nvPicPr>
          <p:cNvPr id="215" name="Google Shape;215;p35"/>
          <p:cNvPicPr preferRelativeResize="0"/>
          <p:nvPr/>
        </p:nvPicPr>
        <p:blipFill rotWithShape="1">
          <a:blip r:embed="rId3">
            <a:alphaModFix/>
          </a:blip>
          <a:srcRect b="0" l="12057" r="12057" t="0"/>
          <a:stretch/>
        </p:blipFill>
        <p:spPr>
          <a:xfrm>
            <a:off x="3278400" y="0"/>
            <a:ext cx="5865609" cy="5143500"/>
          </a:xfrm>
          <a:prstGeom prst="rect">
            <a:avLst/>
          </a:prstGeom>
          <a:noFill/>
          <a:ln>
            <a:noFill/>
          </a:ln>
        </p:spPr>
      </p:pic>
      <p:sp>
        <p:nvSpPr>
          <p:cNvPr id="216" name="Google Shape;216;p35"/>
          <p:cNvSpPr txBox="1"/>
          <p:nvPr>
            <p:ph type="title"/>
          </p:nvPr>
        </p:nvSpPr>
        <p:spPr>
          <a:xfrm>
            <a:off x="311700" y="205950"/>
            <a:ext cx="3889500" cy="18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Can I teach this course?</a:t>
            </a:r>
            <a:endParaRPr/>
          </a:p>
        </p:txBody>
      </p:sp>
      <p:sp>
        <p:nvSpPr>
          <p:cNvPr id="217" name="Google Shape;217;p35"/>
          <p:cNvSpPr txBox="1"/>
          <p:nvPr>
            <p:ph idx="1" type="body"/>
          </p:nvPr>
        </p:nvSpPr>
        <p:spPr>
          <a:xfrm>
            <a:off x="311700" y="2234525"/>
            <a:ext cx="3889500" cy="23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Required knowledge</a:t>
            </a:r>
            <a:endParaRPr sz="1400"/>
          </a:p>
          <a:p>
            <a:pPr indent="-317500" lvl="0" marL="457200" rtl="0" algn="l">
              <a:spcBef>
                <a:spcPts val="1600"/>
              </a:spcBef>
              <a:spcAft>
                <a:spcPts val="0"/>
              </a:spcAft>
              <a:buSzPts val="1400"/>
              <a:buChar char="●"/>
            </a:pPr>
            <a:r>
              <a:rPr lang="en-GB" sz="1400"/>
              <a:t>Mathematics</a:t>
            </a:r>
            <a:endParaRPr sz="1400"/>
          </a:p>
          <a:p>
            <a:pPr indent="-317500" lvl="0" marL="457200" rtl="0" algn="l">
              <a:spcBef>
                <a:spcPts val="0"/>
              </a:spcBef>
              <a:spcAft>
                <a:spcPts val="0"/>
              </a:spcAft>
              <a:buSzPts val="1400"/>
              <a:buChar char="●"/>
            </a:pPr>
            <a:r>
              <a:rPr lang="en-GB" sz="1400"/>
              <a:t>Basic Statistics (we will help you through the extra bits)</a:t>
            </a:r>
            <a:endParaRPr sz="1400"/>
          </a:p>
          <a:p>
            <a:pPr indent="-317500" lvl="0" marL="457200" rtl="0" algn="l">
              <a:spcBef>
                <a:spcPts val="0"/>
              </a:spcBef>
              <a:spcAft>
                <a:spcPts val="0"/>
              </a:spcAft>
              <a:buSzPts val="1400"/>
              <a:buChar char="●"/>
            </a:pPr>
            <a:r>
              <a:rPr lang="en-GB" sz="1400"/>
              <a:t>Spreadsheets</a:t>
            </a:r>
            <a:endParaRPr sz="1400"/>
          </a:p>
          <a:p>
            <a:pPr indent="-317500" lvl="0" marL="457200" rtl="0" algn="l">
              <a:spcBef>
                <a:spcPts val="0"/>
              </a:spcBef>
              <a:spcAft>
                <a:spcPts val="0"/>
              </a:spcAft>
              <a:buSzPts val="1400"/>
              <a:buChar char="●"/>
            </a:pPr>
            <a:r>
              <a:rPr lang="en-GB" sz="1400"/>
              <a:t>Programming</a:t>
            </a:r>
            <a:endParaRPr sz="1400"/>
          </a:p>
          <a:p>
            <a:pPr indent="0" lvl="0" marL="0" rtl="0" algn="l">
              <a:spcBef>
                <a:spcPts val="1600"/>
              </a:spcBef>
              <a:spcAft>
                <a:spcPts val="0"/>
              </a:spcAft>
              <a:buNone/>
            </a:pPr>
            <a:r>
              <a:rPr lang="en-GB" sz="1400"/>
              <a:t>Maths, Science, Technology and many other teacher specialisations can teach this</a:t>
            </a:r>
            <a:endParaRPr sz="1400"/>
          </a:p>
          <a:p>
            <a:pPr indent="0" lvl="0" marL="0" rtl="0" algn="l">
              <a:spcBef>
                <a:spcPts val="1600"/>
              </a:spcBef>
              <a:spcAft>
                <a:spcPts val="1600"/>
              </a:spcAft>
              <a:buNone/>
            </a:pPr>
            <a:r>
              <a:rPr lang="en-GB" sz="1400"/>
              <a:t>We will help!</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id="222" name="Google Shape;222;p36"/>
          <p:cNvPicPr preferRelativeResize="0"/>
          <p:nvPr/>
        </p:nvPicPr>
        <p:blipFill rotWithShape="1">
          <a:blip r:embed="rId3">
            <a:alphaModFix/>
          </a:blip>
          <a:srcRect b="0" l="10136" r="16198" t="0"/>
          <a:stretch/>
        </p:blipFill>
        <p:spPr>
          <a:xfrm>
            <a:off x="3267825" y="0"/>
            <a:ext cx="5876174" cy="5143502"/>
          </a:xfrm>
          <a:prstGeom prst="rect">
            <a:avLst/>
          </a:prstGeom>
          <a:noFill/>
          <a:ln>
            <a:noFill/>
          </a:ln>
        </p:spPr>
      </p:pic>
      <p:sp>
        <p:nvSpPr>
          <p:cNvPr id="223" name="Google Shape;223;p36"/>
          <p:cNvSpPr txBox="1"/>
          <p:nvPr>
            <p:ph type="title"/>
          </p:nvPr>
        </p:nvSpPr>
        <p:spPr>
          <a:xfrm>
            <a:off x="311700" y="205950"/>
            <a:ext cx="3889500" cy="18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Can I teach this course?</a:t>
            </a:r>
            <a:endParaRPr/>
          </a:p>
        </p:txBody>
      </p:sp>
      <p:sp>
        <p:nvSpPr>
          <p:cNvPr id="224" name="Google Shape;224;p36"/>
          <p:cNvSpPr txBox="1"/>
          <p:nvPr>
            <p:ph idx="1" type="body"/>
          </p:nvPr>
        </p:nvSpPr>
        <p:spPr>
          <a:xfrm>
            <a:off x="311700" y="2234525"/>
            <a:ext cx="3889500" cy="23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Required knowledge</a:t>
            </a:r>
            <a:endParaRPr sz="1400"/>
          </a:p>
          <a:p>
            <a:pPr indent="-317500" lvl="0" marL="457200" rtl="0" algn="l">
              <a:spcBef>
                <a:spcPts val="1600"/>
              </a:spcBef>
              <a:spcAft>
                <a:spcPts val="0"/>
              </a:spcAft>
              <a:buSzPts val="1400"/>
              <a:buChar char="●"/>
            </a:pPr>
            <a:r>
              <a:rPr lang="en-GB" sz="1400"/>
              <a:t>Mathematics</a:t>
            </a:r>
            <a:endParaRPr sz="1400"/>
          </a:p>
          <a:p>
            <a:pPr indent="-317500" lvl="0" marL="457200" rtl="0" algn="l">
              <a:spcBef>
                <a:spcPts val="0"/>
              </a:spcBef>
              <a:spcAft>
                <a:spcPts val="0"/>
              </a:spcAft>
              <a:buSzPts val="1400"/>
              <a:buChar char="●"/>
            </a:pPr>
            <a:r>
              <a:rPr lang="en-GB" sz="1400"/>
              <a:t>Basic Statistics (we will help you through the extra bits)</a:t>
            </a:r>
            <a:endParaRPr sz="1400"/>
          </a:p>
          <a:p>
            <a:pPr indent="-317500" lvl="0" marL="457200" rtl="0" algn="l">
              <a:spcBef>
                <a:spcPts val="0"/>
              </a:spcBef>
              <a:spcAft>
                <a:spcPts val="0"/>
              </a:spcAft>
              <a:buSzPts val="1400"/>
              <a:buChar char="●"/>
            </a:pPr>
            <a:r>
              <a:rPr lang="en-GB" sz="1400"/>
              <a:t>Spreadsheets</a:t>
            </a:r>
            <a:endParaRPr sz="1400"/>
          </a:p>
          <a:p>
            <a:pPr indent="-317500" lvl="0" marL="457200" rtl="0" algn="l">
              <a:spcBef>
                <a:spcPts val="0"/>
              </a:spcBef>
              <a:spcAft>
                <a:spcPts val="0"/>
              </a:spcAft>
              <a:buSzPts val="1400"/>
              <a:buChar char="●"/>
            </a:pPr>
            <a:r>
              <a:rPr lang="en-GB" sz="1400"/>
              <a:t>Programming</a:t>
            </a:r>
            <a:endParaRPr sz="1400"/>
          </a:p>
          <a:p>
            <a:pPr indent="0" lvl="0" marL="0" rtl="0" algn="l">
              <a:spcBef>
                <a:spcPts val="1600"/>
              </a:spcBef>
              <a:spcAft>
                <a:spcPts val="0"/>
              </a:spcAft>
              <a:buNone/>
            </a:pPr>
            <a:r>
              <a:rPr lang="en-GB" sz="1400"/>
              <a:t>Maths, Science, Technology and many other teacher specialisations can teach this</a:t>
            </a:r>
            <a:endParaRPr sz="1400"/>
          </a:p>
          <a:p>
            <a:pPr indent="0" lvl="0" marL="0" rtl="0" algn="l">
              <a:spcBef>
                <a:spcPts val="1600"/>
              </a:spcBef>
              <a:spcAft>
                <a:spcPts val="1600"/>
              </a:spcAft>
              <a:buNone/>
            </a:pPr>
            <a:r>
              <a:rPr lang="en-GB" sz="1400"/>
              <a:t>We will help!</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id="229" name="Google Shape;229;p37"/>
          <p:cNvPicPr preferRelativeResize="0"/>
          <p:nvPr/>
        </p:nvPicPr>
        <p:blipFill rotWithShape="1">
          <a:blip r:embed="rId3">
            <a:alphaModFix/>
          </a:blip>
          <a:srcRect b="0" l="23857" r="23857" t="0"/>
          <a:stretch/>
        </p:blipFill>
        <p:spPr>
          <a:xfrm>
            <a:off x="3752175" y="0"/>
            <a:ext cx="5391775" cy="5143500"/>
          </a:xfrm>
          <a:prstGeom prst="rect">
            <a:avLst/>
          </a:prstGeom>
          <a:noFill/>
          <a:ln>
            <a:noFill/>
          </a:ln>
        </p:spPr>
      </p:pic>
      <p:sp>
        <p:nvSpPr>
          <p:cNvPr id="230" name="Google Shape;230;p37"/>
          <p:cNvSpPr txBox="1"/>
          <p:nvPr>
            <p:ph type="title"/>
          </p:nvPr>
        </p:nvSpPr>
        <p:spPr>
          <a:xfrm>
            <a:off x="311700" y="205950"/>
            <a:ext cx="3889500" cy="18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Teaching and </a:t>
            </a:r>
            <a:br>
              <a:rPr lang="en-GB"/>
            </a:br>
            <a:r>
              <a:rPr lang="en-GB"/>
              <a:t>Learning Resources</a:t>
            </a:r>
            <a:endParaRPr/>
          </a:p>
        </p:txBody>
      </p:sp>
      <p:sp>
        <p:nvSpPr>
          <p:cNvPr id="231" name="Google Shape;231;p37"/>
          <p:cNvSpPr txBox="1"/>
          <p:nvPr>
            <p:ph idx="1" type="body"/>
          </p:nvPr>
        </p:nvSpPr>
        <p:spPr>
          <a:xfrm>
            <a:off x="311700" y="2234525"/>
            <a:ext cx="3889500" cy="23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Programs of Learning</a:t>
            </a:r>
            <a:endParaRPr sz="1400"/>
          </a:p>
          <a:p>
            <a:pPr indent="0" lvl="0" marL="0" rtl="0" algn="l">
              <a:spcBef>
                <a:spcPts val="1600"/>
              </a:spcBef>
              <a:spcAft>
                <a:spcPts val="0"/>
              </a:spcAft>
              <a:buNone/>
            </a:pPr>
            <a:r>
              <a:rPr lang="en-GB" sz="1400"/>
              <a:t>Assignment Ideas</a:t>
            </a:r>
            <a:endParaRPr sz="1400"/>
          </a:p>
          <a:p>
            <a:pPr indent="0" lvl="0" marL="0" rtl="0" algn="l">
              <a:spcBef>
                <a:spcPts val="1600"/>
              </a:spcBef>
              <a:spcAft>
                <a:spcPts val="0"/>
              </a:spcAft>
              <a:buNone/>
            </a:pPr>
            <a:r>
              <a:rPr lang="en-GB" sz="1400"/>
              <a:t>Lesson Ideas</a:t>
            </a:r>
            <a:endParaRPr sz="1400"/>
          </a:p>
          <a:p>
            <a:pPr indent="0" lvl="0" marL="0" rtl="0" algn="l">
              <a:spcBef>
                <a:spcPts val="1600"/>
              </a:spcBef>
              <a:spcAft>
                <a:spcPts val="0"/>
              </a:spcAft>
              <a:buNone/>
            </a:pPr>
            <a:r>
              <a:rPr lang="en-GB" sz="1400"/>
              <a:t>Datasets / Data Capturing</a:t>
            </a:r>
            <a:endParaRPr sz="1400"/>
          </a:p>
          <a:p>
            <a:pPr indent="0" lvl="0" marL="0" rtl="0" algn="l">
              <a:spcBef>
                <a:spcPts val="1600"/>
              </a:spcBef>
              <a:spcAft>
                <a:spcPts val="1600"/>
              </a:spcAft>
              <a:buNone/>
            </a:pPr>
            <a:r>
              <a:rPr lang="en-GB" sz="1400"/>
              <a:t>Jupyter Notebooks</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311700" y="205950"/>
            <a:ext cx="3889500" cy="18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Hands-On Exercises</a:t>
            </a:r>
            <a:endParaRPr/>
          </a:p>
        </p:txBody>
      </p:sp>
      <p:sp>
        <p:nvSpPr>
          <p:cNvPr id="237" name="Google Shape;237;p38"/>
          <p:cNvSpPr txBox="1"/>
          <p:nvPr>
            <p:ph idx="1" type="body"/>
          </p:nvPr>
        </p:nvSpPr>
        <p:spPr>
          <a:xfrm>
            <a:off x="311700" y="2234525"/>
            <a:ext cx="3889500" cy="23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Using Jupyter Notebooks in Google Colab</a:t>
            </a:r>
            <a:endParaRPr/>
          </a:p>
          <a:p>
            <a:pPr indent="0" lvl="0" marL="0" rtl="0" algn="l">
              <a:spcBef>
                <a:spcPts val="1600"/>
              </a:spcBef>
              <a:spcAft>
                <a:spcPts val="0"/>
              </a:spcAft>
              <a:buNone/>
            </a:pPr>
            <a:r>
              <a:rPr lang="en-GB" u="sng">
                <a:solidFill>
                  <a:schemeClr val="hlink"/>
                </a:solidFill>
                <a:hlinkClick r:id="rId3"/>
              </a:rPr>
              <a:t>http://bit.ly/315puBq</a:t>
            </a:r>
            <a:r>
              <a:rPr lang="en-GB"/>
              <a:t> </a:t>
            </a:r>
            <a:endParaRPr/>
          </a:p>
          <a:p>
            <a:pPr indent="0" lvl="0" marL="0" rtl="0" algn="l">
              <a:spcBef>
                <a:spcPts val="1600"/>
              </a:spcBef>
              <a:spcAft>
                <a:spcPts val="0"/>
              </a:spcAft>
              <a:buNone/>
            </a:pPr>
            <a:r>
              <a:rPr lang="en-GB"/>
              <a:t>Data Analysis</a:t>
            </a:r>
            <a:endParaRPr/>
          </a:p>
          <a:p>
            <a:pPr indent="0" lvl="0" marL="0" rtl="0" algn="l">
              <a:spcBef>
                <a:spcPts val="1600"/>
              </a:spcBef>
              <a:spcAft>
                <a:spcPts val="0"/>
              </a:spcAft>
              <a:buNone/>
            </a:pPr>
            <a:r>
              <a:rPr lang="en-GB" u="sng">
                <a:solidFill>
                  <a:schemeClr val="hlink"/>
                </a:solidFill>
                <a:hlinkClick r:id="rId4"/>
              </a:rPr>
              <a:t>http://bit.ly/313dG2p</a:t>
            </a:r>
            <a:r>
              <a:rPr lang="en-GB"/>
              <a:t> </a:t>
            </a:r>
            <a:endParaRPr/>
          </a:p>
          <a:p>
            <a:pPr indent="0" lvl="0" marL="0" rtl="0" algn="l">
              <a:spcBef>
                <a:spcPts val="1600"/>
              </a:spcBef>
              <a:spcAft>
                <a:spcPts val="0"/>
              </a:spcAft>
              <a:buNone/>
            </a:pPr>
            <a:r>
              <a:rPr lang="en-GB"/>
              <a:t>Mapping</a:t>
            </a:r>
            <a:endParaRPr/>
          </a:p>
          <a:p>
            <a:pPr indent="0" lvl="0" marL="0" rtl="0" algn="l">
              <a:spcBef>
                <a:spcPts val="1600"/>
              </a:spcBef>
              <a:spcAft>
                <a:spcPts val="1600"/>
              </a:spcAft>
              <a:buNone/>
            </a:pPr>
            <a:r>
              <a:rPr lang="en-GB" u="sng">
                <a:solidFill>
                  <a:schemeClr val="hlink"/>
                </a:solidFill>
                <a:hlinkClick r:id="rId5"/>
              </a:rPr>
              <a:t>http://bit.ly/2RURbZk</a:t>
            </a:r>
            <a:r>
              <a:rPr lang="en-GB"/>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9"/>
          <p:cNvSpPr txBox="1"/>
          <p:nvPr>
            <p:ph type="title"/>
          </p:nvPr>
        </p:nvSpPr>
        <p:spPr>
          <a:xfrm>
            <a:off x="311700" y="205950"/>
            <a:ext cx="3889500" cy="18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Big Data</a:t>
            </a:r>
            <a:endParaRPr/>
          </a:p>
        </p:txBody>
      </p:sp>
      <p:sp>
        <p:nvSpPr>
          <p:cNvPr id="243" name="Google Shape;243;p39"/>
          <p:cNvSpPr txBox="1"/>
          <p:nvPr>
            <p:ph idx="1" type="body"/>
          </p:nvPr>
        </p:nvSpPr>
        <p:spPr>
          <a:xfrm>
            <a:off x="311700" y="2234525"/>
            <a:ext cx="3889500" cy="23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NCI Data</a:t>
            </a:r>
            <a:endParaRPr/>
          </a:p>
          <a:p>
            <a:pPr indent="0" lvl="0" marL="0" rtl="0" algn="l">
              <a:spcBef>
                <a:spcPts val="1600"/>
              </a:spcBef>
              <a:spcAft>
                <a:spcPts val="0"/>
              </a:spcAft>
              <a:buNone/>
            </a:pPr>
            <a:r>
              <a:rPr lang="en-GB" u="sng">
                <a:solidFill>
                  <a:schemeClr val="hlink"/>
                </a:solidFill>
                <a:hlinkClick r:id="rId3"/>
              </a:rPr>
              <a:t>http://bit.ly/</a:t>
            </a:r>
            <a:r>
              <a:rPr lang="en-GB" u="sng">
                <a:solidFill>
                  <a:schemeClr val="hlink"/>
                </a:solidFill>
                <a:hlinkClick r:id="rId4"/>
              </a:rPr>
              <a:t>2t3lzrY</a:t>
            </a:r>
            <a:endParaRPr/>
          </a:p>
          <a:p>
            <a:pPr indent="0" lvl="0" marL="0" rtl="0" algn="l">
              <a:spcBef>
                <a:spcPts val="1600"/>
              </a:spcBef>
              <a:spcAft>
                <a:spcPts val="0"/>
              </a:spcAft>
              <a:buNone/>
            </a:pPr>
            <a:r>
              <a:rPr lang="en-GB"/>
              <a:t>Google BigQuery</a:t>
            </a:r>
            <a:endParaRPr/>
          </a:p>
          <a:p>
            <a:pPr indent="0" lvl="0" marL="0" rtl="0" algn="l">
              <a:spcBef>
                <a:spcPts val="1600"/>
              </a:spcBef>
              <a:spcAft>
                <a:spcPts val="1600"/>
              </a:spcAft>
              <a:buNone/>
            </a:pPr>
            <a:r>
              <a:rPr lang="en-GB" u="sng">
                <a:solidFill>
                  <a:schemeClr val="hlink"/>
                </a:solidFill>
                <a:hlinkClick r:id="rId5"/>
              </a:rPr>
              <a:t>http://bit.ly/2tZbq00</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0"/>
          <p:cNvSpPr txBox="1"/>
          <p:nvPr>
            <p:ph type="title"/>
          </p:nvPr>
        </p:nvSpPr>
        <p:spPr>
          <a:xfrm>
            <a:off x="311700" y="205950"/>
            <a:ext cx="3889500" cy="18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Machine Learning</a:t>
            </a:r>
            <a:endParaRPr/>
          </a:p>
        </p:txBody>
      </p:sp>
      <p:sp>
        <p:nvSpPr>
          <p:cNvPr id="249" name="Google Shape;249;p40"/>
          <p:cNvSpPr txBox="1"/>
          <p:nvPr>
            <p:ph idx="1" type="body"/>
          </p:nvPr>
        </p:nvSpPr>
        <p:spPr>
          <a:xfrm>
            <a:off x="311700" y="2234525"/>
            <a:ext cx="3889500" cy="23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3"/>
              </a:rPr>
              <a:t>GPT2</a:t>
            </a:r>
            <a:endParaRPr/>
          </a:p>
          <a:p>
            <a:pPr indent="0" lvl="0" marL="0" rtl="0" algn="l">
              <a:spcBef>
                <a:spcPts val="1600"/>
              </a:spcBef>
              <a:spcAft>
                <a:spcPts val="0"/>
              </a:spcAft>
              <a:buNone/>
            </a:pPr>
            <a:r>
              <a:rPr lang="en-GB" u="sng">
                <a:solidFill>
                  <a:schemeClr val="hlink"/>
                </a:solidFill>
                <a:hlinkClick r:id="rId4"/>
              </a:rPr>
              <a:t>http://bit.ly/2tbjLNQ</a:t>
            </a:r>
            <a:r>
              <a:rPr lang="en-GB"/>
              <a:t> </a:t>
            </a:r>
            <a:endParaRPr/>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1"/>
          <p:cNvSpPr txBox="1"/>
          <p:nvPr>
            <p:ph type="title"/>
          </p:nvPr>
        </p:nvSpPr>
        <p:spPr>
          <a:xfrm>
            <a:off x="311700" y="205950"/>
            <a:ext cx="3889500" cy="18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Shared Resources</a:t>
            </a:r>
            <a:endParaRPr/>
          </a:p>
        </p:txBody>
      </p:sp>
      <p:sp>
        <p:nvSpPr>
          <p:cNvPr id="255" name="Google Shape;255;p41"/>
          <p:cNvSpPr txBox="1"/>
          <p:nvPr>
            <p:ph idx="1" type="body"/>
          </p:nvPr>
        </p:nvSpPr>
        <p:spPr>
          <a:xfrm>
            <a:off x="311700" y="2234525"/>
            <a:ext cx="3889500" cy="23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Link to GitHub</a:t>
            </a:r>
            <a:endParaRPr/>
          </a:p>
          <a:p>
            <a:pPr indent="0" lvl="0" marL="0" rtl="0" algn="l">
              <a:spcBef>
                <a:spcPts val="1600"/>
              </a:spcBef>
              <a:spcAft>
                <a:spcPts val="1600"/>
              </a:spcAft>
              <a:buNone/>
            </a:pPr>
            <a:r>
              <a:rPr lang="en-GB" u="sng">
                <a:solidFill>
                  <a:schemeClr val="hlink"/>
                </a:solidFill>
                <a:hlinkClick r:id="rId3"/>
              </a:rPr>
              <a:t>http://bit.ly/2U7t10g</a:t>
            </a:r>
            <a:r>
              <a:rPr lang="en-GB"/>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2"/>
          <p:cNvSpPr txBox="1"/>
          <p:nvPr>
            <p:ph type="title"/>
          </p:nvPr>
        </p:nvSpPr>
        <p:spPr>
          <a:xfrm>
            <a:off x="311700" y="205950"/>
            <a:ext cx="3889500" cy="18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Neuron City</a:t>
            </a:r>
            <a:endParaRPr/>
          </a:p>
        </p:txBody>
      </p:sp>
      <p:sp>
        <p:nvSpPr>
          <p:cNvPr id="261" name="Google Shape;261;p42"/>
          <p:cNvSpPr txBox="1"/>
          <p:nvPr>
            <p:ph idx="1" type="body"/>
          </p:nvPr>
        </p:nvSpPr>
        <p:spPr>
          <a:xfrm>
            <a:off x="311700" y="2234525"/>
            <a:ext cx="3889500" cy="233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Resources available in GitHub</a:t>
            </a:r>
            <a:endParaRPr/>
          </a:p>
        </p:txBody>
      </p:sp>
      <p:pic>
        <p:nvPicPr>
          <p:cNvPr id="262" name="Google Shape;262;p42"/>
          <p:cNvPicPr preferRelativeResize="0"/>
          <p:nvPr/>
        </p:nvPicPr>
        <p:blipFill>
          <a:blip r:embed="rId3">
            <a:alphaModFix/>
          </a:blip>
          <a:stretch>
            <a:fillRect/>
          </a:stretch>
        </p:blipFill>
        <p:spPr>
          <a:xfrm>
            <a:off x="3108299" y="497538"/>
            <a:ext cx="5868499" cy="41484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3"/>
          <p:cNvSpPr txBox="1"/>
          <p:nvPr>
            <p:ph type="title"/>
          </p:nvPr>
        </p:nvSpPr>
        <p:spPr>
          <a:xfrm>
            <a:off x="311700" y="205950"/>
            <a:ext cx="3889500" cy="18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Contact</a:t>
            </a:r>
            <a:endParaRPr/>
          </a:p>
        </p:txBody>
      </p:sp>
      <p:sp>
        <p:nvSpPr>
          <p:cNvPr id="268" name="Google Shape;268;p43"/>
          <p:cNvSpPr txBox="1"/>
          <p:nvPr>
            <p:ph idx="1" type="body"/>
          </p:nvPr>
        </p:nvSpPr>
        <p:spPr>
          <a:xfrm>
            <a:off x="311700" y="2234525"/>
            <a:ext cx="3889500" cy="23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matthew.phillipps@ed.act.edu.au</a:t>
            </a:r>
            <a:endParaRPr/>
          </a:p>
          <a:p>
            <a:pPr indent="0" lvl="0" marL="0" rtl="0" algn="l">
              <a:spcBef>
                <a:spcPts val="1600"/>
              </a:spcBef>
              <a:spcAft>
                <a:spcPts val="1600"/>
              </a:spcAft>
              <a:buNone/>
            </a:pPr>
            <a:r>
              <a:rPr lang="en-GB"/>
              <a:t>matthew.phillipps@anu.edu.au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follow along (own device)</a:t>
            </a:r>
            <a:endParaRPr/>
          </a:p>
        </p:txBody>
      </p:sp>
      <p:sp>
        <p:nvSpPr>
          <p:cNvPr id="83" name="Google Shape;83;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order to follow along:</a:t>
            </a:r>
            <a:endParaRPr/>
          </a:p>
          <a:p>
            <a:pPr indent="0" lvl="0" marL="0" rtl="0" algn="l">
              <a:spcBef>
                <a:spcPts val="1600"/>
              </a:spcBef>
              <a:spcAft>
                <a:spcPts val="0"/>
              </a:spcAft>
              <a:buNone/>
            </a:pPr>
            <a:r>
              <a:rPr lang="en-GB"/>
              <a:t>You need a device - preferably something with a decent screen size</a:t>
            </a:r>
            <a:endParaRPr/>
          </a:p>
          <a:p>
            <a:pPr indent="0" lvl="0" marL="0" rtl="0" algn="l">
              <a:spcBef>
                <a:spcPts val="1600"/>
              </a:spcBef>
              <a:spcAft>
                <a:spcPts val="0"/>
              </a:spcAft>
              <a:buNone/>
            </a:pPr>
            <a:r>
              <a:rPr lang="en-GB"/>
              <a:t>You need a browser - you will need to access Google Drive</a:t>
            </a:r>
            <a:endParaRPr/>
          </a:p>
          <a:p>
            <a:pPr indent="0" lvl="0" marL="0" rtl="0" algn="l">
              <a:spcBef>
                <a:spcPts val="1600"/>
              </a:spcBef>
              <a:spcAft>
                <a:spcPts val="0"/>
              </a:spcAft>
              <a:buNone/>
            </a:pPr>
            <a:r>
              <a:rPr lang="en-GB"/>
              <a:t>You need access to Drive and Github - the resources are shared by link</a:t>
            </a:r>
            <a:endParaRPr/>
          </a:p>
          <a:p>
            <a:pPr indent="0" lvl="0" marL="0" rtl="0" algn="l">
              <a:spcBef>
                <a:spcPts val="1600"/>
              </a:spcBef>
              <a:spcAft>
                <a:spcPts val="0"/>
              </a:spcAft>
              <a:buNone/>
            </a:pPr>
            <a:r>
              <a:rPr lang="en-GB" u="sng">
                <a:solidFill>
                  <a:schemeClr val="hlink"/>
                </a:solidFill>
                <a:hlinkClick r:id="rId3"/>
              </a:rPr>
              <a:t>http://colab.research.google.com</a:t>
            </a:r>
            <a:r>
              <a:rPr lang="en-GB"/>
              <a:t>  </a:t>
            </a:r>
            <a:endParaRPr/>
          </a:p>
          <a:p>
            <a:pPr indent="0" lvl="0" marL="0" rtl="0" algn="l">
              <a:spcBef>
                <a:spcPts val="1600"/>
              </a:spcBef>
              <a:spcAft>
                <a:spcPts val="0"/>
              </a:spcAft>
              <a:buNone/>
            </a:pPr>
            <a:r>
              <a:rPr lang="en-GB" u="sng">
                <a:solidFill>
                  <a:schemeClr val="hlink"/>
                </a:solidFill>
                <a:hlinkClick r:id="rId4"/>
              </a:rPr>
              <a:t>http://bit.ly/2O5P1F6</a:t>
            </a:r>
            <a:r>
              <a:rPr lang="en-GB"/>
              <a:t> ⇐ This Presentation</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9"/>
          <p:cNvSpPr txBox="1"/>
          <p:nvPr>
            <p:ph type="title"/>
          </p:nvPr>
        </p:nvSpPr>
        <p:spPr>
          <a:xfrm>
            <a:off x="311700" y="205950"/>
            <a:ext cx="3889500" cy="18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What is Data?</a:t>
            </a:r>
            <a:endParaRPr/>
          </a:p>
        </p:txBody>
      </p:sp>
      <p:sp>
        <p:nvSpPr>
          <p:cNvPr id="89" name="Google Shape;89;p19"/>
          <p:cNvSpPr txBox="1"/>
          <p:nvPr>
            <p:ph idx="1" type="body"/>
          </p:nvPr>
        </p:nvSpPr>
        <p:spPr>
          <a:xfrm>
            <a:off x="311700" y="2234525"/>
            <a:ext cx="3889500" cy="233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0" name="Google Shape;90;p19"/>
          <p:cNvPicPr preferRelativeResize="0"/>
          <p:nvPr/>
        </p:nvPicPr>
        <p:blipFill>
          <a:blip r:embed="rId3">
            <a:alphaModFix/>
          </a:blip>
          <a:stretch>
            <a:fillRect/>
          </a:stretch>
        </p:blipFill>
        <p:spPr>
          <a:xfrm>
            <a:off x="5162325" y="152400"/>
            <a:ext cx="3585654" cy="483869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20"/>
          <p:cNvSpPr txBox="1"/>
          <p:nvPr>
            <p:ph type="title"/>
          </p:nvPr>
        </p:nvSpPr>
        <p:spPr>
          <a:xfrm>
            <a:off x="291875" y="406900"/>
            <a:ext cx="3039600" cy="138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What is Data Science?</a:t>
            </a:r>
            <a:endParaRPr/>
          </a:p>
        </p:txBody>
      </p:sp>
      <p:sp>
        <p:nvSpPr>
          <p:cNvPr id="96" name="Google Shape;96;p20"/>
          <p:cNvSpPr txBox="1"/>
          <p:nvPr>
            <p:ph idx="1" type="body"/>
          </p:nvPr>
        </p:nvSpPr>
        <p:spPr>
          <a:xfrm>
            <a:off x="291938" y="2053718"/>
            <a:ext cx="3039600" cy="23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Where is the science?</a:t>
            </a:r>
            <a:endParaRPr/>
          </a:p>
          <a:p>
            <a:pPr indent="0" lvl="0" marL="0" rtl="0" algn="l">
              <a:spcBef>
                <a:spcPts val="1600"/>
              </a:spcBef>
              <a:spcAft>
                <a:spcPts val="0"/>
              </a:spcAft>
              <a:buNone/>
            </a:pPr>
            <a:r>
              <a:rPr lang="en-GB"/>
              <a:t>Doesn't science use data?</a:t>
            </a:r>
            <a:endParaRPr/>
          </a:p>
          <a:p>
            <a:pPr indent="0" lvl="0" marL="0" rtl="0" algn="l">
              <a:spcBef>
                <a:spcPts val="1600"/>
              </a:spcBef>
              <a:spcAft>
                <a:spcPts val="1600"/>
              </a:spcAft>
              <a:buNone/>
            </a:pPr>
            <a:r>
              <a:rPr lang="en-GB"/>
              <a:t>What makes this a field?</a:t>
            </a:r>
            <a:endParaRPr/>
          </a:p>
        </p:txBody>
      </p:sp>
      <p:sp>
        <p:nvSpPr>
          <p:cNvPr id="97" name="Google Shape;97;p20"/>
          <p:cNvSpPr/>
          <p:nvPr/>
        </p:nvSpPr>
        <p:spPr>
          <a:xfrm>
            <a:off x="4232750" y="0"/>
            <a:ext cx="4911300" cy="5143500"/>
          </a:xfrm>
          <a:prstGeom prst="parallelogram">
            <a:avLst>
              <a:gd fmla="val 25000" name="adj"/>
            </a:avLst>
          </a:prstGeom>
          <a:solidFill>
            <a:srgbClr val="FFFFFF"/>
          </a:solidFill>
          <a:ln>
            <a:noFill/>
          </a:ln>
          <a:effectLst>
            <a:outerShdw blurRad="50800" rotWithShape="0" algn="tl" dist="38100">
              <a:srgbClr val="000000">
                <a:alpha val="298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0"/>
          <p:cNvSpPr/>
          <p:nvPr/>
        </p:nvSpPr>
        <p:spPr>
          <a:xfrm>
            <a:off x="3331550" y="0"/>
            <a:ext cx="5633700" cy="5143500"/>
          </a:xfrm>
          <a:prstGeom prst="parallelogram">
            <a:avLst>
              <a:gd fmla="val 24220" name="adj"/>
            </a:avLst>
          </a:prstGeom>
          <a:solidFill>
            <a:srgbClr val="EEEEEE">
              <a:alpha val="6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20"/>
          <p:cNvPicPr preferRelativeResize="0"/>
          <p:nvPr/>
        </p:nvPicPr>
        <p:blipFill rotWithShape="1">
          <a:blip r:embed="rId3">
            <a:alphaModFix/>
          </a:blip>
          <a:srcRect b="19318" l="0" r="0" t="19312"/>
          <a:stretch/>
        </p:blipFill>
        <p:spPr>
          <a:xfrm>
            <a:off x="3562350" y="0"/>
            <a:ext cx="5581800" cy="5143500"/>
          </a:xfrm>
          <a:prstGeom prst="parallelogram">
            <a:avLst>
              <a:gd fmla="val 23683" name="adj"/>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205950"/>
            <a:ext cx="3889500" cy="18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Wikipedia</a:t>
            </a:r>
            <a:endParaRPr/>
          </a:p>
        </p:txBody>
      </p:sp>
      <p:sp>
        <p:nvSpPr>
          <p:cNvPr id="105" name="Google Shape;105;p21"/>
          <p:cNvSpPr txBox="1"/>
          <p:nvPr>
            <p:ph idx="1" type="body"/>
          </p:nvPr>
        </p:nvSpPr>
        <p:spPr>
          <a:xfrm>
            <a:off x="311700" y="2234525"/>
            <a:ext cx="3209100" cy="233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050">
                <a:solidFill>
                  <a:srgbClr val="FFFFFF"/>
                </a:solidFill>
              </a:rPr>
              <a:t>Data science</a:t>
            </a:r>
            <a:r>
              <a:rPr lang="en-GB" sz="1050">
                <a:solidFill>
                  <a:srgbClr val="FFFFFF"/>
                </a:solidFill>
              </a:rPr>
              <a:t> is a </a:t>
            </a:r>
            <a:r>
              <a:rPr lang="en-GB" sz="1050">
                <a:solidFill>
                  <a:srgbClr val="FFFFFF"/>
                </a:solidFill>
                <a:uFill>
                  <a:noFill/>
                </a:uFill>
                <a:hlinkClick r:id="rId3"/>
              </a:rPr>
              <a:t>inter-disciplinary</a:t>
            </a:r>
            <a:r>
              <a:rPr lang="en-GB" sz="1050">
                <a:solidFill>
                  <a:srgbClr val="FFFFFF"/>
                </a:solidFill>
              </a:rPr>
              <a:t> field that uses scientific methods, processes, algorithms and systems to extract </a:t>
            </a:r>
            <a:r>
              <a:rPr lang="en-GB" sz="1050">
                <a:solidFill>
                  <a:srgbClr val="FFFFFF"/>
                </a:solidFill>
                <a:uFill>
                  <a:noFill/>
                </a:uFill>
                <a:hlinkClick r:id="rId4"/>
              </a:rPr>
              <a:t>knowledge</a:t>
            </a:r>
            <a:r>
              <a:rPr lang="en-GB" sz="1050">
                <a:solidFill>
                  <a:srgbClr val="FFFFFF"/>
                </a:solidFill>
              </a:rPr>
              <a:t> and insights from structured and </a:t>
            </a:r>
            <a:r>
              <a:rPr lang="en-GB" sz="1050">
                <a:solidFill>
                  <a:srgbClr val="FFFFFF"/>
                </a:solidFill>
                <a:uFill>
                  <a:noFill/>
                </a:uFill>
                <a:hlinkClick r:id="rId5"/>
              </a:rPr>
              <a:t>unstructured data</a:t>
            </a:r>
            <a:r>
              <a:rPr lang="en-GB" sz="1050">
                <a:solidFill>
                  <a:srgbClr val="FFFFFF"/>
                </a:solidFill>
              </a:rPr>
              <a:t>.</a:t>
            </a:r>
            <a:endParaRPr>
              <a:solidFill>
                <a:srgbClr val="FFFFFF"/>
              </a:solidFill>
            </a:endParaRPr>
          </a:p>
        </p:txBody>
      </p:sp>
      <p:pic>
        <p:nvPicPr>
          <p:cNvPr id="106" name="Google Shape;106;p21"/>
          <p:cNvPicPr preferRelativeResize="0"/>
          <p:nvPr/>
        </p:nvPicPr>
        <p:blipFill>
          <a:blip r:embed="rId6">
            <a:alphaModFix/>
          </a:blip>
          <a:stretch>
            <a:fillRect/>
          </a:stretch>
        </p:blipFill>
        <p:spPr>
          <a:xfrm>
            <a:off x="3520938" y="1403125"/>
            <a:ext cx="5507661" cy="25042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205950"/>
            <a:ext cx="3889500" cy="18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University of Berkeley</a:t>
            </a:r>
            <a:endParaRPr/>
          </a:p>
        </p:txBody>
      </p:sp>
      <p:sp>
        <p:nvSpPr>
          <p:cNvPr id="112" name="Google Shape;112;p22"/>
          <p:cNvSpPr txBox="1"/>
          <p:nvPr>
            <p:ph idx="1" type="body"/>
          </p:nvPr>
        </p:nvSpPr>
        <p:spPr>
          <a:xfrm>
            <a:off x="311700" y="2234525"/>
            <a:ext cx="3889500" cy="233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t>"</a:t>
            </a:r>
            <a:r>
              <a:rPr lang="en-GB" sz="1200">
                <a:solidFill>
                  <a:srgbClr val="FFFFFF"/>
                </a:solidFill>
              </a:rPr>
              <a:t>Data science continues to evolve as one of the most promising and in-demand career paths for skilled professionals. Today, successful data professionals understand that they must advance past the traditional skills of analyzing large amounts of data, data mining, and programming skills. In order to uncover useful intelligence for their organizations, data scientists must master the full spectrum of the data science life cycle and possess a level of flexibility and understanding to maximize returns at each phase of the process."</a:t>
            </a:r>
            <a:endParaRPr>
              <a:solidFill>
                <a:srgbClr val="FFFFFF"/>
              </a:solidFill>
            </a:endParaRPr>
          </a:p>
        </p:txBody>
      </p:sp>
      <p:pic>
        <p:nvPicPr>
          <p:cNvPr id="113" name="Google Shape;113;p22"/>
          <p:cNvPicPr preferRelativeResize="0"/>
          <p:nvPr/>
        </p:nvPicPr>
        <p:blipFill>
          <a:blip r:embed="rId3">
            <a:alphaModFix/>
          </a:blip>
          <a:stretch>
            <a:fillRect/>
          </a:stretch>
        </p:blipFill>
        <p:spPr>
          <a:xfrm>
            <a:off x="4353600" y="152400"/>
            <a:ext cx="4637999" cy="340369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205950"/>
            <a:ext cx="3889500" cy="18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Oracle</a:t>
            </a:r>
            <a:endParaRPr/>
          </a:p>
        </p:txBody>
      </p:sp>
      <p:sp>
        <p:nvSpPr>
          <p:cNvPr id="119" name="Google Shape;119;p23"/>
          <p:cNvSpPr txBox="1"/>
          <p:nvPr>
            <p:ph idx="1" type="body"/>
          </p:nvPr>
        </p:nvSpPr>
        <p:spPr>
          <a:xfrm>
            <a:off x="311700" y="2234525"/>
            <a:ext cx="4424700" cy="2334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200">
                <a:solidFill>
                  <a:srgbClr val="FFFFFF"/>
                </a:solidFill>
                <a:highlight>
                  <a:srgbClr val="FF0000"/>
                </a:highlight>
              </a:rPr>
              <a:t>Data science is an interdisciplinary field that uses scientific methods, processes, algorithms, and systems to extract </a:t>
            </a:r>
            <a:r>
              <a:rPr lang="en-GB" sz="1200">
                <a:solidFill>
                  <a:srgbClr val="FFFFFF"/>
                </a:solidFill>
              </a:rPr>
              <a:t>value</a:t>
            </a:r>
            <a:r>
              <a:rPr lang="en-GB" sz="1200">
                <a:solidFill>
                  <a:srgbClr val="FFFFFF"/>
                </a:solidFill>
                <a:highlight>
                  <a:srgbClr val="FF0000"/>
                </a:highlight>
              </a:rPr>
              <a:t> from </a:t>
            </a:r>
            <a:r>
              <a:rPr lang="en-GB" sz="1200">
                <a:solidFill>
                  <a:srgbClr val="FFFFFF"/>
                </a:solidFill>
              </a:rPr>
              <a:t>data</a:t>
            </a:r>
            <a:r>
              <a:rPr lang="en-GB" sz="1200">
                <a:solidFill>
                  <a:srgbClr val="FFFFFF"/>
                </a:solidFill>
                <a:highlight>
                  <a:srgbClr val="FF0000"/>
                </a:highlight>
              </a:rPr>
              <a:t>.</a:t>
            </a:r>
            <a:r>
              <a:rPr lang="en-GB" sz="1200">
                <a:solidFill>
                  <a:srgbClr val="FFFFFF"/>
                </a:solidFill>
              </a:rPr>
              <a:t> Data scientists combine a range of skills—including statistics, computer science, and business knowledge—to analyze data collected from the web, smartphones, customers, sensors, and other sources.</a:t>
            </a:r>
            <a:endParaRPr sz="1200">
              <a:solidFill>
                <a:srgbClr val="FFFFFF"/>
              </a:solidFill>
            </a:endParaRPr>
          </a:p>
          <a:p>
            <a:pPr indent="0" lvl="0" marL="0" rtl="0" algn="l">
              <a:lnSpc>
                <a:spcPct val="100000"/>
              </a:lnSpc>
              <a:spcBef>
                <a:spcPts val="1300"/>
              </a:spcBef>
              <a:spcAft>
                <a:spcPts val="0"/>
              </a:spcAft>
              <a:buClr>
                <a:schemeClr val="dk1"/>
              </a:buClr>
              <a:buSzPts val="1100"/>
              <a:buFont typeface="Arial"/>
              <a:buNone/>
            </a:pPr>
            <a:r>
              <a:rPr lang="en-GB" sz="1200">
                <a:solidFill>
                  <a:srgbClr val="FFFFFF"/>
                </a:solidFill>
              </a:rPr>
              <a:t>Data science reveals trends and produces insights that businesses can use to make better decisions and create more innovative products and services. Data is the bedrock of innovation, but its value comes from the information data scientists can glean from it and then act upon.</a:t>
            </a:r>
            <a:endParaRPr sz="1200">
              <a:solidFill>
                <a:srgbClr val="FFFFFF"/>
              </a:solidFill>
            </a:endParaRPr>
          </a:p>
          <a:p>
            <a:pPr indent="0" lvl="0" marL="0" rtl="0" algn="l">
              <a:spcBef>
                <a:spcPts val="0"/>
              </a:spcBef>
              <a:spcAft>
                <a:spcPts val="1600"/>
              </a:spcAft>
              <a:buNone/>
            </a:pPr>
            <a:r>
              <a:t/>
            </a:r>
            <a:endParaRPr>
              <a:solidFill>
                <a:srgbClr val="FFFFFF"/>
              </a:solidFill>
            </a:endParaRPr>
          </a:p>
        </p:txBody>
      </p:sp>
      <p:pic>
        <p:nvPicPr>
          <p:cNvPr id="120" name="Google Shape;120;p23"/>
          <p:cNvPicPr preferRelativeResize="0"/>
          <p:nvPr/>
        </p:nvPicPr>
        <p:blipFill>
          <a:blip r:embed="rId3">
            <a:alphaModFix/>
          </a:blip>
          <a:stretch>
            <a:fillRect/>
          </a:stretch>
        </p:blipFill>
        <p:spPr>
          <a:xfrm>
            <a:off x="4923475" y="1381125"/>
            <a:ext cx="4000500" cy="2381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pic>
        <p:nvPicPr>
          <p:cNvPr id="125" name="Google Shape;125;p24"/>
          <p:cNvPicPr preferRelativeResize="0"/>
          <p:nvPr/>
        </p:nvPicPr>
        <p:blipFill rotWithShape="1">
          <a:blip r:embed="rId3">
            <a:alphaModFix/>
          </a:blip>
          <a:srcRect b="0" l="4086" r="4086" t="0"/>
          <a:stretch/>
        </p:blipFill>
        <p:spPr>
          <a:xfrm>
            <a:off x="4804332" y="155500"/>
            <a:ext cx="4170243" cy="4794850"/>
          </a:xfrm>
          <a:prstGeom prst="rect">
            <a:avLst/>
          </a:prstGeom>
          <a:noFill/>
          <a:ln>
            <a:noFill/>
          </a:ln>
        </p:spPr>
      </p:pic>
      <p:sp>
        <p:nvSpPr>
          <p:cNvPr id="126" name="Google Shape;126;p24"/>
          <p:cNvSpPr txBox="1"/>
          <p:nvPr>
            <p:ph type="title"/>
          </p:nvPr>
        </p:nvSpPr>
        <p:spPr>
          <a:xfrm>
            <a:off x="311700" y="205950"/>
            <a:ext cx="3889500" cy="18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What is in the new BSSS course in Data Science?</a:t>
            </a:r>
            <a:endParaRPr/>
          </a:p>
        </p:txBody>
      </p:sp>
      <p:sp>
        <p:nvSpPr>
          <p:cNvPr id="127" name="Google Shape;127;p24"/>
          <p:cNvSpPr txBox="1"/>
          <p:nvPr>
            <p:ph idx="1" type="body"/>
          </p:nvPr>
        </p:nvSpPr>
        <p:spPr>
          <a:xfrm>
            <a:off x="311700" y="2234525"/>
            <a:ext cx="3889500" cy="233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and how does this relate to other courses?</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